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6" r:id="rId2"/>
    <p:sldId id="258" r:id="rId3"/>
    <p:sldId id="305" r:id="rId4"/>
    <p:sldId id="280" r:id="rId5"/>
    <p:sldId id="306" r:id="rId6"/>
    <p:sldId id="303" r:id="rId7"/>
    <p:sldId id="287" r:id="rId8"/>
    <p:sldId id="307" r:id="rId9"/>
    <p:sldId id="277" r:id="rId10"/>
    <p:sldId id="308" r:id="rId11"/>
    <p:sldId id="284" r:id="rId12"/>
    <p:sldId id="309" r:id="rId13"/>
    <p:sldId id="288" r:id="rId14"/>
    <p:sldId id="289" r:id="rId15"/>
    <p:sldId id="310" r:id="rId16"/>
    <p:sldId id="293" r:id="rId17"/>
    <p:sldId id="295" r:id="rId18"/>
    <p:sldId id="311" r:id="rId19"/>
    <p:sldId id="290" r:id="rId20"/>
    <p:sldId id="278" r:id="rId21"/>
    <p:sldId id="298" r:id="rId22"/>
    <p:sldId id="302" r:id="rId23"/>
    <p:sldId id="301" r:id="rId24"/>
    <p:sldId id="304" r:id="rId2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5C5C"/>
    <a:srgbClr val="3F6846"/>
    <a:srgbClr val="548A5D"/>
    <a:srgbClr val="667F6D"/>
    <a:srgbClr val="FF7C80"/>
    <a:srgbClr val="66CC83"/>
    <a:srgbClr val="407F52"/>
    <a:srgbClr val="54A268"/>
    <a:srgbClr val="99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43" autoAdjust="0"/>
  </p:normalViewPr>
  <p:slideViewPr>
    <p:cSldViewPr>
      <p:cViewPr varScale="1">
        <p:scale>
          <a:sx n="80" d="100"/>
          <a:sy n="80" d="100"/>
        </p:scale>
        <p:origin x="14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3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33BA2-E9CC-45AC-B14D-7F489F6AC2C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E288116-7B1C-4298-8199-42955B3432A3}">
      <dgm:prSet phldrT="[Text]"/>
      <dgm:spPr>
        <a:solidFill>
          <a:srgbClr val="548A5D">
            <a:alpha val="73000"/>
          </a:srgbClr>
        </a:solidFill>
      </dgm:spPr>
      <dgm:t>
        <a:bodyPr/>
        <a:lstStyle/>
        <a:p>
          <a:r>
            <a:rPr lang="de-AT" smtClean="0">
              <a:latin typeface="Arial Black" pitchFamily="34" charset="0"/>
              <a:cs typeface="Arial" pitchFamily="34" charset="0"/>
            </a:rPr>
            <a:t>KUNDEN-SERVICE</a:t>
          </a:r>
          <a:endParaRPr lang="de-AT">
            <a:latin typeface="Arial Black" pitchFamily="34" charset="0"/>
            <a:cs typeface="Arial" pitchFamily="34" charset="0"/>
          </a:endParaRPr>
        </a:p>
      </dgm:t>
    </dgm:pt>
    <dgm:pt modelId="{BAA208C3-3377-407D-9DBE-D8475B4599C8}" type="parTrans" cxnId="{127C6ED0-E68F-4590-BF5F-5D50088BFDEA}">
      <dgm:prSet/>
      <dgm:spPr/>
      <dgm:t>
        <a:bodyPr/>
        <a:lstStyle/>
        <a:p>
          <a:endParaRPr lang="de-AT"/>
        </a:p>
      </dgm:t>
    </dgm:pt>
    <dgm:pt modelId="{C295D89D-F6A5-4162-BE38-85E51F4FD78E}" type="sibTrans" cxnId="{127C6ED0-E68F-4590-BF5F-5D50088BFDEA}">
      <dgm:prSet/>
      <dgm:spPr/>
      <dgm:t>
        <a:bodyPr/>
        <a:lstStyle/>
        <a:p>
          <a:endParaRPr lang="de-AT"/>
        </a:p>
      </dgm:t>
    </dgm:pt>
    <dgm:pt modelId="{19097099-8FF4-4029-A438-E069C33925FF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City </a:t>
          </a:r>
          <a:r>
            <a:rPr lang="de-AT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App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84A1234-18D0-48E2-92E0-D8B6A5FDC922}" type="parTrans" cxnId="{0B43CD3A-B37C-42FD-A26B-643131BAD14D}">
      <dgm:prSet/>
      <dgm:spPr/>
      <dgm:t>
        <a:bodyPr/>
        <a:lstStyle/>
        <a:p>
          <a:endParaRPr lang="de-AT"/>
        </a:p>
      </dgm:t>
    </dgm:pt>
    <dgm:pt modelId="{9C309F14-7996-4CB1-90A3-85BDB29C56BC}" type="sibTrans" cxnId="{0B43CD3A-B37C-42FD-A26B-643131BAD14D}">
      <dgm:prSet/>
      <dgm:spPr/>
      <dgm:t>
        <a:bodyPr/>
        <a:lstStyle/>
        <a:p>
          <a:endParaRPr lang="de-AT"/>
        </a:p>
      </dgm:t>
    </dgm:pt>
    <dgm:pt modelId="{C5536B64-8B5D-4284-BCE7-20316E2005DF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City Box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1E75061-A7EB-4478-AE1B-CAF70145DAD0}" type="parTrans" cxnId="{A372CDEE-3639-4D3A-A487-67AD22EC7837}">
      <dgm:prSet/>
      <dgm:spPr/>
      <dgm:t>
        <a:bodyPr/>
        <a:lstStyle/>
        <a:p>
          <a:endParaRPr lang="de-AT"/>
        </a:p>
      </dgm:t>
    </dgm:pt>
    <dgm:pt modelId="{6470DF0F-0D63-4ECA-B8CF-330331D5F236}" type="sibTrans" cxnId="{A372CDEE-3639-4D3A-A487-67AD22EC7837}">
      <dgm:prSet/>
      <dgm:spPr/>
      <dgm:t>
        <a:bodyPr/>
        <a:lstStyle/>
        <a:p>
          <a:endParaRPr lang="de-AT"/>
        </a:p>
      </dgm:t>
    </dgm:pt>
    <dgm:pt modelId="{BB00FEA5-F9F7-4DBE-8F17-AC139BA4246C}">
      <dgm:prSet phldrT="[Text]"/>
      <dgm:spPr>
        <a:solidFill>
          <a:srgbClr val="548A5D">
            <a:alpha val="73000"/>
          </a:srgbClr>
        </a:solidFill>
      </dgm:spPr>
      <dgm:t>
        <a:bodyPr/>
        <a:lstStyle/>
        <a:p>
          <a:r>
            <a:rPr lang="de-AT" smtClean="0">
              <a:latin typeface="Arial Black" pitchFamily="34" charset="0"/>
              <a:cs typeface="Arial" pitchFamily="34" charset="0"/>
            </a:rPr>
            <a:t>KUNDEN-BINDUNG</a:t>
          </a:r>
          <a:endParaRPr lang="de-AT">
            <a:latin typeface="Arial Black" pitchFamily="34" charset="0"/>
            <a:cs typeface="Arial" pitchFamily="34" charset="0"/>
          </a:endParaRPr>
        </a:p>
      </dgm:t>
    </dgm:pt>
    <dgm:pt modelId="{E064AF0F-BC9B-44CF-8A37-EB90F9D98599}" type="parTrans" cxnId="{CBA90639-1A45-45C4-89D6-DD49BA982F57}">
      <dgm:prSet/>
      <dgm:spPr/>
      <dgm:t>
        <a:bodyPr/>
        <a:lstStyle/>
        <a:p>
          <a:endParaRPr lang="de-AT"/>
        </a:p>
      </dgm:t>
    </dgm:pt>
    <dgm:pt modelId="{97677F38-CC06-441A-BBA8-B6027816AACB}" type="sibTrans" cxnId="{CBA90639-1A45-45C4-89D6-DD49BA982F57}">
      <dgm:prSet/>
      <dgm:spPr/>
      <dgm:t>
        <a:bodyPr/>
        <a:lstStyle/>
        <a:p>
          <a:endParaRPr lang="de-AT"/>
        </a:p>
      </dgm:t>
    </dgm:pt>
    <dgm:pt modelId="{6EC5DA1A-E70B-4DF4-85E0-1C5072ECAF0C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Parkplatzlösungen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0CBF239-8738-47B6-91B2-CF7346B893B5}" type="parTrans" cxnId="{594ECA81-EF24-46FB-B4B0-44AFEBAB8D73}">
      <dgm:prSet/>
      <dgm:spPr/>
      <dgm:t>
        <a:bodyPr/>
        <a:lstStyle/>
        <a:p>
          <a:endParaRPr lang="de-AT"/>
        </a:p>
      </dgm:t>
    </dgm:pt>
    <dgm:pt modelId="{3C25FE06-00EE-464C-AA54-3B556C101E52}" type="sibTrans" cxnId="{594ECA81-EF24-46FB-B4B0-44AFEBAB8D73}">
      <dgm:prSet/>
      <dgm:spPr/>
      <dgm:t>
        <a:bodyPr/>
        <a:lstStyle/>
        <a:p>
          <a:endParaRPr lang="de-AT"/>
        </a:p>
      </dgm:t>
    </dgm:pt>
    <dgm:pt modelId="{EF7A20C6-46AA-4AE7-AC7F-6A041B0BBD87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Beacons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A257DC2-5C8C-4915-9678-E5E3DCA16A71}" type="parTrans" cxnId="{39140D97-3743-42E7-872F-6747B340BD8C}">
      <dgm:prSet/>
      <dgm:spPr/>
      <dgm:t>
        <a:bodyPr/>
        <a:lstStyle/>
        <a:p>
          <a:endParaRPr lang="de-AT"/>
        </a:p>
      </dgm:t>
    </dgm:pt>
    <dgm:pt modelId="{2498683E-B84D-4D51-87AB-69668A5242B0}" type="sibTrans" cxnId="{39140D97-3743-42E7-872F-6747B340BD8C}">
      <dgm:prSet/>
      <dgm:spPr/>
      <dgm:t>
        <a:bodyPr/>
        <a:lstStyle/>
        <a:p>
          <a:endParaRPr lang="de-AT"/>
        </a:p>
      </dgm:t>
    </dgm:pt>
    <dgm:pt modelId="{7FA10F36-0607-47BA-971B-39BAC55E7842}">
      <dgm:prSet phldrT="[Text]"/>
      <dgm:spPr>
        <a:solidFill>
          <a:srgbClr val="548A5D">
            <a:alpha val="73000"/>
          </a:srgbClr>
        </a:solidFill>
      </dgm:spPr>
      <dgm:t>
        <a:bodyPr/>
        <a:lstStyle/>
        <a:p>
          <a:r>
            <a:rPr lang="de-AT" smtClean="0">
              <a:latin typeface="Arial Black" pitchFamily="34" charset="0"/>
              <a:cs typeface="Arial" pitchFamily="34" charset="0"/>
            </a:rPr>
            <a:t>KAUFKRAFT-STÄRKUNG</a:t>
          </a:r>
          <a:endParaRPr lang="de-AT">
            <a:latin typeface="Arial Black" pitchFamily="34" charset="0"/>
            <a:cs typeface="Arial" pitchFamily="34" charset="0"/>
          </a:endParaRPr>
        </a:p>
      </dgm:t>
    </dgm:pt>
    <dgm:pt modelId="{B6158620-123F-4BA8-B320-8484686550CD}" type="parTrans" cxnId="{ED1A6FA6-C5AB-4300-9962-BCEE14DEEA53}">
      <dgm:prSet/>
      <dgm:spPr/>
      <dgm:t>
        <a:bodyPr/>
        <a:lstStyle/>
        <a:p>
          <a:endParaRPr lang="de-AT"/>
        </a:p>
      </dgm:t>
    </dgm:pt>
    <dgm:pt modelId="{D135894B-320A-44C2-A7A3-30F2D7AC2C1B}" type="sibTrans" cxnId="{ED1A6FA6-C5AB-4300-9962-BCEE14DEEA53}">
      <dgm:prSet/>
      <dgm:spPr/>
      <dgm:t>
        <a:bodyPr/>
        <a:lstStyle/>
        <a:p>
          <a:endParaRPr lang="de-AT"/>
        </a:p>
      </dgm:t>
    </dgm:pt>
    <dgm:pt modelId="{20022FCE-282C-42D4-A159-F0069E3CA4A3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City Gutscheincard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E25B240-643A-4C52-87C7-6B0474754640}" type="parTrans" cxnId="{C7E6213C-4E38-4A1E-A86A-941B8582168E}">
      <dgm:prSet/>
      <dgm:spPr/>
      <dgm:t>
        <a:bodyPr/>
        <a:lstStyle/>
        <a:p>
          <a:endParaRPr lang="de-AT"/>
        </a:p>
      </dgm:t>
    </dgm:pt>
    <dgm:pt modelId="{EB237B35-DEC2-42F5-B6F3-EAEE25DEDE4B}" type="sibTrans" cxnId="{C7E6213C-4E38-4A1E-A86A-941B8582168E}">
      <dgm:prSet/>
      <dgm:spPr/>
      <dgm:t>
        <a:bodyPr/>
        <a:lstStyle/>
        <a:p>
          <a:endParaRPr lang="de-AT"/>
        </a:p>
      </dgm:t>
    </dgm:pt>
    <dgm:pt modelId="{5295BF93-CB92-4B88-8B92-7BD577B9FF26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Virtuelles Schaufenster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9A39073-4381-46DF-8C52-320751A11160}" type="parTrans" cxnId="{26ADCD2D-178E-4D4E-9912-7DEBE4B7441F}">
      <dgm:prSet/>
      <dgm:spPr/>
      <dgm:t>
        <a:bodyPr/>
        <a:lstStyle/>
        <a:p>
          <a:endParaRPr lang="de-AT"/>
        </a:p>
      </dgm:t>
    </dgm:pt>
    <dgm:pt modelId="{B4C65B67-5D97-49A8-B993-D1E7825685C0}" type="sibTrans" cxnId="{26ADCD2D-178E-4D4E-9912-7DEBE4B7441F}">
      <dgm:prSet/>
      <dgm:spPr/>
      <dgm:t>
        <a:bodyPr/>
        <a:lstStyle/>
        <a:p>
          <a:endParaRPr lang="de-AT"/>
        </a:p>
      </dgm:t>
    </dgm:pt>
    <dgm:pt modelId="{7E86A5B8-E8F8-4489-8FF8-353B5612CB8D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Fashion </a:t>
          </a:r>
          <a:r>
            <a:rPr lang="de-AT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Cams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2116E94-9065-4A6C-842F-3EF6A0F05394}" type="parTrans" cxnId="{BFCDC49A-9ABC-4AAC-B8B9-10E06F0FFE34}">
      <dgm:prSet/>
      <dgm:spPr/>
      <dgm:t>
        <a:bodyPr/>
        <a:lstStyle/>
        <a:p>
          <a:endParaRPr lang="de-AT"/>
        </a:p>
      </dgm:t>
    </dgm:pt>
    <dgm:pt modelId="{717971C7-8DE9-40B7-B09B-9A29F02529C8}" type="sibTrans" cxnId="{BFCDC49A-9ABC-4AAC-B8B9-10E06F0FFE34}">
      <dgm:prSet/>
      <dgm:spPr/>
      <dgm:t>
        <a:bodyPr/>
        <a:lstStyle/>
        <a:p>
          <a:endParaRPr lang="de-AT"/>
        </a:p>
      </dgm:t>
    </dgm:pt>
    <dgm:pt modelId="{F0FE91F0-FD4F-4A68-A4F2-2869AA1CFE63}" type="pres">
      <dgm:prSet presAssocID="{5BC33BA2-E9CC-45AC-B14D-7F489F6AC2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AT"/>
        </a:p>
      </dgm:t>
    </dgm:pt>
    <dgm:pt modelId="{D3218C7A-BAD9-426A-A17C-2DCE882645B8}" type="pres">
      <dgm:prSet presAssocID="{FE288116-7B1C-4298-8199-42955B3432A3}" presName="horFlow" presStyleCnt="0"/>
      <dgm:spPr/>
    </dgm:pt>
    <dgm:pt modelId="{87A7A75A-C85B-4A18-AA42-33B77840C2CE}" type="pres">
      <dgm:prSet presAssocID="{FE288116-7B1C-4298-8199-42955B3432A3}" presName="bigChev" presStyleLbl="node1" presStyleIdx="0" presStyleCnt="3"/>
      <dgm:spPr/>
      <dgm:t>
        <a:bodyPr/>
        <a:lstStyle/>
        <a:p>
          <a:endParaRPr lang="de-AT"/>
        </a:p>
      </dgm:t>
    </dgm:pt>
    <dgm:pt modelId="{8E329DDD-7E8A-4379-9E18-E8F7F1CE992E}" type="pres">
      <dgm:prSet presAssocID="{784A1234-18D0-48E2-92E0-D8B6A5FDC922}" presName="parTrans" presStyleCnt="0"/>
      <dgm:spPr/>
    </dgm:pt>
    <dgm:pt modelId="{76E926CF-ADB0-4D82-9BBA-0860E3E1A8EB}" type="pres">
      <dgm:prSet presAssocID="{19097099-8FF4-4029-A438-E069C33925FF}" presName="node" presStyleLbl="alignAccFollowNode1" presStyleIdx="0" presStyleCnt="7" custScaleX="64389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FDEA28A-0833-41F2-8CC7-6BD6F5E1F94C}" type="pres">
      <dgm:prSet presAssocID="{9C309F14-7996-4CB1-90A3-85BDB29C56BC}" presName="sibTrans" presStyleCnt="0"/>
      <dgm:spPr/>
    </dgm:pt>
    <dgm:pt modelId="{7C344AB2-2C31-41FB-8F52-1BC6DEE69250}" type="pres">
      <dgm:prSet presAssocID="{C5536B64-8B5D-4284-BCE7-20316E2005DF}" presName="node" presStyleLbl="alignAccFollowNode1" presStyleIdx="1" presStyleCnt="7" custScaleX="6070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B0D787F-5EFD-4361-A081-6D0FA2864838}" type="pres">
      <dgm:prSet presAssocID="{FE288116-7B1C-4298-8199-42955B3432A3}" presName="vSp" presStyleCnt="0"/>
      <dgm:spPr/>
    </dgm:pt>
    <dgm:pt modelId="{88A0FDD5-2115-4248-9333-A64D8222126E}" type="pres">
      <dgm:prSet presAssocID="{BB00FEA5-F9F7-4DBE-8F17-AC139BA4246C}" presName="horFlow" presStyleCnt="0"/>
      <dgm:spPr/>
    </dgm:pt>
    <dgm:pt modelId="{74438391-EFB5-45D0-92CA-38D1A5BFF9F6}" type="pres">
      <dgm:prSet presAssocID="{BB00FEA5-F9F7-4DBE-8F17-AC139BA4246C}" presName="bigChev" presStyleLbl="node1" presStyleIdx="1" presStyleCnt="3"/>
      <dgm:spPr/>
      <dgm:t>
        <a:bodyPr/>
        <a:lstStyle/>
        <a:p>
          <a:endParaRPr lang="de-AT"/>
        </a:p>
      </dgm:t>
    </dgm:pt>
    <dgm:pt modelId="{EAE1CECC-D2B1-4A76-AC15-EC8A6F8A1EB3}" type="pres">
      <dgm:prSet presAssocID="{B0CBF239-8738-47B6-91B2-CF7346B893B5}" presName="parTrans" presStyleCnt="0"/>
      <dgm:spPr/>
    </dgm:pt>
    <dgm:pt modelId="{E71CF7DA-F820-42B6-B226-D8AF8B468D81}" type="pres">
      <dgm:prSet presAssocID="{6EC5DA1A-E70B-4DF4-85E0-1C5072ECAF0C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EBDA1A2-8F61-4AF4-847C-B830B5F7CFC1}" type="pres">
      <dgm:prSet presAssocID="{3C25FE06-00EE-464C-AA54-3B556C101E52}" presName="sibTrans" presStyleCnt="0"/>
      <dgm:spPr/>
    </dgm:pt>
    <dgm:pt modelId="{412BEDD9-87D6-46D2-96BF-E07E7481CBC1}" type="pres">
      <dgm:prSet presAssocID="{EF7A20C6-46AA-4AE7-AC7F-6A041B0BBD87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574C0A1-6133-4E47-B1B6-F6B7FE168014}" type="pres">
      <dgm:prSet presAssocID="{BB00FEA5-F9F7-4DBE-8F17-AC139BA4246C}" presName="vSp" presStyleCnt="0"/>
      <dgm:spPr/>
    </dgm:pt>
    <dgm:pt modelId="{89944C3F-3DDD-48AF-AB66-2600D37C1DAB}" type="pres">
      <dgm:prSet presAssocID="{7FA10F36-0607-47BA-971B-39BAC55E7842}" presName="horFlow" presStyleCnt="0"/>
      <dgm:spPr/>
    </dgm:pt>
    <dgm:pt modelId="{073CFBDE-002A-42C9-8C9D-C6C1F33BCC8B}" type="pres">
      <dgm:prSet presAssocID="{7FA10F36-0607-47BA-971B-39BAC55E7842}" presName="bigChev" presStyleLbl="node1" presStyleIdx="2" presStyleCnt="3"/>
      <dgm:spPr/>
      <dgm:t>
        <a:bodyPr/>
        <a:lstStyle/>
        <a:p>
          <a:endParaRPr lang="de-AT"/>
        </a:p>
      </dgm:t>
    </dgm:pt>
    <dgm:pt modelId="{A17533B0-F36C-42A0-B34A-E2157CB07168}" type="pres">
      <dgm:prSet presAssocID="{3E25B240-643A-4C52-87C7-6B0474754640}" presName="parTrans" presStyleCnt="0"/>
      <dgm:spPr/>
    </dgm:pt>
    <dgm:pt modelId="{BA554F97-0B10-43B1-AA25-96AF8109EDE0}" type="pres">
      <dgm:prSet presAssocID="{20022FCE-282C-42D4-A159-F0069E3CA4A3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3A8E893-9066-41D7-BF11-2FEA0CC636AE}" type="pres">
      <dgm:prSet presAssocID="{EB237B35-DEC2-42F5-B6F3-EAEE25DEDE4B}" presName="sibTrans" presStyleCnt="0"/>
      <dgm:spPr/>
    </dgm:pt>
    <dgm:pt modelId="{93778BA3-D361-4673-8059-0B928AB10407}" type="pres">
      <dgm:prSet presAssocID="{5295BF93-CB92-4B88-8B92-7BD577B9FF26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E3653E6-B994-498D-BB91-661F6253DB38}" type="pres">
      <dgm:prSet presAssocID="{B4C65B67-5D97-49A8-B993-D1E7825685C0}" presName="sibTrans" presStyleCnt="0"/>
      <dgm:spPr/>
    </dgm:pt>
    <dgm:pt modelId="{F5F3D16D-3380-4DA2-9443-636C5FA1056D}" type="pres">
      <dgm:prSet presAssocID="{7E86A5B8-E8F8-4489-8FF8-353B5612CB8D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0B43CD3A-B37C-42FD-A26B-643131BAD14D}" srcId="{FE288116-7B1C-4298-8199-42955B3432A3}" destId="{19097099-8FF4-4029-A438-E069C33925FF}" srcOrd="0" destOrd="0" parTransId="{784A1234-18D0-48E2-92E0-D8B6A5FDC922}" sibTransId="{9C309F14-7996-4CB1-90A3-85BDB29C56BC}"/>
    <dgm:cxn modelId="{BFCDC49A-9ABC-4AAC-B8B9-10E06F0FFE34}" srcId="{7FA10F36-0607-47BA-971B-39BAC55E7842}" destId="{7E86A5B8-E8F8-4489-8FF8-353B5612CB8D}" srcOrd="2" destOrd="0" parTransId="{F2116E94-9065-4A6C-842F-3EF6A0F05394}" sibTransId="{717971C7-8DE9-40B7-B09B-9A29F02529C8}"/>
    <dgm:cxn modelId="{CBA90639-1A45-45C4-89D6-DD49BA982F57}" srcId="{5BC33BA2-E9CC-45AC-B14D-7F489F6AC2C0}" destId="{BB00FEA5-F9F7-4DBE-8F17-AC139BA4246C}" srcOrd="1" destOrd="0" parTransId="{E064AF0F-BC9B-44CF-8A37-EB90F9D98599}" sibTransId="{97677F38-CC06-441A-BBA8-B6027816AACB}"/>
    <dgm:cxn modelId="{ED1A6FA6-C5AB-4300-9962-BCEE14DEEA53}" srcId="{5BC33BA2-E9CC-45AC-B14D-7F489F6AC2C0}" destId="{7FA10F36-0607-47BA-971B-39BAC55E7842}" srcOrd="2" destOrd="0" parTransId="{B6158620-123F-4BA8-B320-8484686550CD}" sibTransId="{D135894B-320A-44C2-A7A3-30F2D7AC2C1B}"/>
    <dgm:cxn modelId="{39140D97-3743-42E7-872F-6747B340BD8C}" srcId="{BB00FEA5-F9F7-4DBE-8F17-AC139BA4246C}" destId="{EF7A20C6-46AA-4AE7-AC7F-6A041B0BBD87}" srcOrd="1" destOrd="0" parTransId="{3A257DC2-5C8C-4915-9678-E5E3DCA16A71}" sibTransId="{2498683E-B84D-4D51-87AB-69668A5242B0}"/>
    <dgm:cxn modelId="{434185CF-D9A6-4588-96B7-2C07F2C28700}" type="presOf" srcId="{7FA10F36-0607-47BA-971B-39BAC55E7842}" destId="{073CFBDE-002A-42C9-8C9D-C6C1F33BCC8B}" srcOrd="0" destOrd="0" presId="urn:microsoft.com/office/officeart/2005/8/layout/lProcess3"/>
    <dgm:cxn modelId="{C7E6213C-4E38-4A1E-A86A-941B8582168E}" srcId="{7FA10F36-0607-47BA-971B-39BAC55E7842}" destId="{20022FCE-282C-42D4-A159-F0069E3CA4A3}" srcOrd="0" destOrd="0" parTransId="{3E25B240-643A-4C52-87C7-6B0474754640}" sibTransId="{EB237B35-DEC2-42F5-B6F3-EAEE25DEDE4B}"/>
    <dgm:cxn modelId="{A372CDEE-3639-4D3A-A487-67AD22EC7837}" srcId="{FE288116-7B1C-4298-8199-42955B3432A3}" destId="{C5536B64-8B5D-4284-BCE7-20316E2005DF}" srcOrd="1" destOrd="0" parTransId="{F1E75061-A7EB-4478-AE1B-CAF70145DAD0}" sibTransId="{6470DF0F-0D63-4ECA-B8CF-330331D5F236}"/>
    <dgm:cxn modelId="{594ECA81-EF24-46FB-B4B0-44AFEBAB8D73}" srcId="{BB00FEA5-F9F7-4DBE-8F17-AC139BA4246C}" destId="{6EC5DA1A-E70B-4DF4-85E0-1C5072ECAF0C}" srcOrd="0" destOrd="0" parTransId="{B0CBF239-8738-47B6-91B2-CF7346B893B5}" sibTransId="{3C25FE06-00EE-464C-AA54-3B556C101E52}"/>
    <dgm:cxn modelId="{7AD53446-96F6-4ADA-A8D5-397729A4C62C}" type="presOf" srcId="{19097099-8FF4-4029-A438-E069C33925FF}" destId="{76E926CF-ADB0-4D82-9BBA-0860E3E1A8EB}" srcOrd="0" destOrd="0" presId="urn:microsoft.com/office/officeart/2005/8/layout/lProcess3"/>
    <dgm:cxn modelId="{5FBC7F6D-24D2-45E6-9A1C-F691E31F3769}" type="presOf" srcId="{20022FCE-282C-42D4-A159-F0069E3CA4A3}" destId="{BA554F97-0B10-43B1-AA25-96AF8109EDE0}" srcOrd="0" destOrd="0" presId="urn:microsoft.com/office/officeart/2005/8/layout/lProcess3"/>
    <dgm:cxn modelId="{125272ED-4ADD-43D6-BA96-3C9352CC1731}" type="presOf" srcId="{5BC33BA2-E9CC-45AC-B14D-7F489F6AC2C0}" destId="{F0FE91F0-FD4F-4A68-A4F2-2869AA1CFE63}" srcOrd="0" destOrd="0" presId="urn:microsoft.com/office/officeart/2005/8/layout/lProcess3"/>
    <dgm:cxn modelId="{26ADCD2D-178E-4D4E-9912-7DEBE4B7441F}" srcId="{7FA10F36-0607-47BA-971B-39BAC55E7842}" destId="{5295BF93-CB92-4B88-8B92-7BD577B9FF26}" srcOrd="1" destOrd="0" parTransId="{59A39073-4381-46DF-8C52-320751A11160}" sibTransId="{B4C65B67-5D97-49A8-B993-D1E7825685C0}"/>
    <dgm:cxn modelId="{421DC20E-5CFA-404A-BC65-E1B98B56E145}" type="presOf" srcId="{C5536B64-8B5D-4284-BCE7-20316E2005DF}" destId="{7C344AB2-2C31-41FB-8F52-1BC6DEE69250}" srcOrd="0" destOrd="0" presId="urn:microsoft.com/office/officeart/2005/8/layout/lProcess3"/>
    <dgm:cxn modelId="{19B1AF84-E759-470D-ABAE-47CDA93A2167}" type="presOf" srcId="{5295BF93-CB92-4B88-8B92-7BD577B9FF26}" destId="{93778BA3-D361-4673-8059-0B928AB10407}" srcOrd="0" destOrd="0" presId="urn:microsoft.com/office/officeart/2005/8/layout/lProcess3"/>
    <dgm:cxn modelId="{8C874F28-89F4-48BC-BBFA-A6122D4CC161}" type="presOf" srcId="{BB00FEA5-F9F7-4DBE-8F17-AC139BA4246C}" destId="{74438391-EFB5-45D0-92CA-38D1A5BFF9F6}" srcOrd="0" destOrd="0" presId="urn:microsoft.com/office/officeart/2005/8/layout/lProcess3"/>
    <dgm:cxn modelId="{E5D86B62-96C1-4DA5-9618-1737097EA6DD}" type="presOf" srcId="{FE288116-7B1C-4298-8199-42955B3432A3}" destId="{87A7A75A-C85B-4A18-AA42-33B77840C2CE}" srcOrd="0" destOrd="0" presId="urn:microsoft.com/office/officeart/2005/8/layout/lProcess3"/>
    <dgm:cxn modelId="{127C6ED0-E68F-4590-BF5F-5D50088BFDEA}" srcId="{5BC33BA2-E9CC-45AC-B14D-7F489F6AC2C0}" destId="{FE288116-7B1C-4298-8199-42955B3432A3}" srcOrd="0" destOrd="0" parTransId="{BAA208C3-3377-407D-9DBE-D8475B4599C8}" sibTransId="{C295D89D-F6A5-4162-BE38-85E51F4FD78E}"/>
    <dgm:cxn modelId="{12E84CE0-4EF5-464D-B04B-93B11555927E}" type="presOf" srcId="{EF7A20C6-46AA-4AE7-AC7F-6A041B0BBD87}" destId="{412BEDD9-87D6-46D2-96BF-E07E7481CBC1}" srcOrd="0" destOrd="0" presId="urn:microsoft.com/office/officeart/2005/8/layout/lProcess3"/>
    <dgm:cxn modelId="{1ED3A417-4F86-4FD0-BB2F-508E2EDEA15D}" type="presOf" srcId="{6EC5DA1A-E70B-4DF4-85E0-1C5072ECAF0C}" destId="{E71CF7DA-F820-42B6-B226-D8AF8B468D81}" srcOrd="0" destOrd="0" presId="urn:microsoft.com/office/officeart/2005/8/layout/lProcess3"/>
    <dgm:cxn modelId="{8C229D88-E0CB-4D00-A0F8-2E9C3987DD32}" type="presOf" srcId="{7E86A5B8-E8F8-4489-8FF8-353B5612CB8D}" destId="{F5F3D16D-3380-4DA2-9443-636C5FA1056D}" srcOrd="0" destOrd="0" presId="urn:microsoft.com/office/officeart/2005/8/layout/lProcess3"/>
    <dgm:cxn modelId="{B3953855-8067-4015-BFF8-ED9E2D00A60D}" type="presParOf" srcId="{F0FE91F0-FD4F-4A68-A4F2-2869AA1CFE63}" destId="{D3218C7A-BAD9-426A-A17C-2DCE882645B8}" srcOrd="0" destOrd="0" presId="urn:microsoft.com/office/officeart/2005/8/layout/lProcess3"/>
    <dgm:cxn modelId="{E40E10EF-5679-4702-87CB-34A437701622}" type="presParOf" srcId="{D3218C7A-BAD9-426A-A17C-2DCE882645B8}" destId="{87A7A75A-C85B-4A18-AA42-33B77840C2CE}" srcOrd="0" destOrd="0" presId="urn:microsoft.com/office/officeart/2005/8/layout/lProcess3"/>
    <dgm:cxn modelId="{54BD15F9-12DD-469A-917E-584DC9CC151D}" type="presParOf" srcId="{D3218C7A-BAD9-426A-A17C-2DCE882645B8}" destId="{8E329DDD-7E8A-4379-9E18-E8F7F1CE992E}" srcOrd="1" destOrd="0" presId="urn:microsoft.com/office/officeart/2005/8/layout/lProcess3"/>
    <dgm:cxn modelId="{7A30116E-A742-4045-A1BA-9AE6D3980C47}" type="presParOf" srcId="{D3218C7A-BAD9-426A-A17C-2DCE882645B8}" destId="{76E926CF-ADB0-4D82-9BBA-0860E3E1A8EB}" srcOrd="2" destOrd="0" presId="urn:microsoft.com/office/officeart/2005/8/layout/lProcess3"/>
    <dgm:cxn modelId="{DE87E076-4514-47D6-9338-71A68FCD3202}" type="presParOf" srcId="{D3218C7A-BAD9-426A-A17C-2DCE882645B8}" destId="{FFDEA28A-0833-41F2-8CC7-6BD6F5E1F94C}" srcOrd="3" destOrd="0" presId="urn:microsoft.com/office/officeart/2005/8/layout/lProcess3"/>
    <dgm:cxn modelId="{424A2CCF-CCB8-4B1A-8851-3BD722FFFACD}" type="presParOf" srcId="{D3218C7A-BAD9-426A-A17C-2DCE882645B8}" destId="{7C344AB2-2C31-41FB-8F52-1BC6DEE69250}" srcOrd="4" destOrd="0" presId="urn:microsoft.com/office/officeart/2005/8/layout/lProcess3"/>
    <dgm:cxn modelId="{1AAC7639-CAD1-403D-82B0-E2E171AE62D8}" type="presParOf" srcId="{F0FE91F0-FD4F-4A68-A4F2-2869AA1CFE63}" destId="{9B0D787F-5EFD-4361-A081-6D0FA2864838}" srcOrd="1" destOrd="0" presId="urn:microsoft.com/office/officeart/2005/8/layout/lProcess3"/>
    <dgm:cxn modelId="{41CF06E5-A329-4588-A5D6-E51247059E68}" type="presParOf" srcId="{F0FE91F0-FD4F-4A68-A4F2-2869AA1CFE63}" destId="{88A0FDD5-2115-4248-9333-A64D8222126E}" srcOrd="2" destOrd="0" presId="urn:microsoft.com/office/officeart/2005/8/layout/lProcess3"/>
    <dgm:cxn modelId="{E1485495-2B17-496D-9952-29B1B71989E4}" type="presParOf" srcId="{88A0FDD5-2115-4248-9333-A64D8222126E}" destId="{74438391-EFB5-45D0-92CA-38D1A5BFF9F6}" srcOrd="0" destOrd="0" presId="urn:microsoft.com/office/officeart/2005/8/layout/lProcess3"/>
    <dgm:cxn modelId="{858B5DC9-37A0-44F1-B4E1-578D29C6A52E}" type="presParOf" srcId="{88A0FDD5-2115-4248-9333-A64D8222126E}" destId="{EAE1CECC-D2B1-4A76-AC15-EC8A6F8A1EB3}" srcOrd="1" destOrd="0" presId="urn:microsoft.com/office/officeart/2005/8/layout/lProcess3"/>
    <dgm:cxn modelId="{62DA7605-5C7D-48C0-BD1F-F86AEB123812}" type="presParOf" srcId="{88A0FDD5-2115-4248-9333-A64D8222126E}" destId="{E71CF7DA-F820-42B6-B226-D8AF8B468D81}" srcOrd="2" destOrd="0" presId="urn:microsoft.com/office/officeart/2005/8/layout/lProcess3"/>
    <dgm:cxn modelId="{F3BCDD02-00EA-4995-A2CF-AEB1495FA8C5}" type="presParOf" srcId="{88A0FDD5-2115-4248-9333-A64D8222126E}" destId="{FEBDA1A2-8F61-4AF4-847C-B830B5F7CFC1}" srcOrd="3" destOrd="0" presId="urn:microsoft.com/office/officeart/2005/8/layout/lProcess3"/>
    <dgm:cxn modelId="{AA1F6696-866D-4EEA-96A8-A2D9110A2397}" type="presParOf" srcId="{88A0FDD5-2115-4248-9333-A64D8222126E}" destId="{412BEDD9-87D6-46D2-96BF-E07E7481CBC1}" srcOrd="4" destOrd="0" presId="urn:microsoft.com/office/officeart/2005/8/layout/lProcess3"/>
    <dgm:cxn modelId="{3D64A8D3-772E-4A73-8180-CC2225AB6973}" type="presParOf" srcId="{F0FE91F0-FD4F-4A68-A4F2-2869AA1CFE63}" destId="{6574C0A1-6133-4E47-B1B6-F6B7FE168014}" srcOrd="3" destOrd="0" presId="urn:microsoft.com/office/officeart/2005/8/layout/lProcess3"/>
    <dgm:cxn modelId="{8112ECFA-B3E2-4776-B254-D45073B742EA}" type="presParOf" srcId="{F0FE91F0-FD4F-4A68-A4F2-2869AA1CFE63}" destId="{89944C3F-3DDD-48AF-AB66-2600D37C1DAB}" srcOrd="4" destOrd="0" presId="urn:microsoft.com/office/officeart/2005/8/layout/lProcess3"/>
    <dgm:cxn modelId="{01D14C2D-5CB8-4A79-808B-A99CC4EF50E2}" type="presParOf" srcId="{89944C3F-3DDD-48AF-AB66-2600D37C1DAB}" destId="{073CFBDE-002A-42C9-8C9D-C6C1F33BCC8B}" srcOrd="0" destOrd="0" presId="urn:microsoft.com/office/officeart/2005/8/layout/lProcess3"/>
    <dgm:cxn modelId="{A72DA4A7-5AAB-4879-A2CD-21F2A199603B}" type="presParOf" srcId="{89944C3F-3DDD-48AF-AB66-2600D37C1DAB}" destId="{A17533B0-F36C-42A0-B34A-E2157CB07168}" srcOrd="1" destOrd="0" presId="urn:microsoft.com/office/officeart/2005/8/layout/lProcess3"/>
    <dgm:cxn modelId="{7186D346-D7A5-4CCD-B318-E771264D660C}" type="presParOf" srcId="{89944C3F-3DDD-48AF-AB66-2600D37C1DAB}" destId="{BA554F97-0B10-43B1-AA25-96AF8109EDE0}" srcOrd="2" destOrd="0" presId="urn:microsoft.com/office/officeart/2005/8/layout/lProcess3"/>
    <dgm:cxn modelId="{09C27A8B-5337-4324-B96A-0836A2E0EA9A}" type="presParOf" srcId="{89944C3F-3DDD-48AF-AB66-2600D37C1DAB}" destId="{33A8E893-9066-41D7-BF11-2FEA0CC636AE}" srcOrd="3" destOrd="0" presId="urn:microsoft.com/office/officeart/2005/8/layout/lProcess3"/>
    <dgm:cxn modelId="{2EB8ECA7-C081-4DB3-AD14-0D54871BEECE}" type="presParOf" srcId="{89944C3F-3DDD-48AF-AB66-2600D37C1DAB}" destId="{93778BA3-D361-4673-8059-0B928AB10407}" srcOrd="4" destOrd="0" presId="urn:microsoft.com/office/officeart/2005/8/layout/lProcess3"/>
    <dgm:cxn modelId="{4B73C443-2780-48F7-B141-D1C92784BB03}" type="presParOf" srcId="{89944C3F-3DDD-48AF-AB66-2600D37C1DAB}" destId="{6E3653E6-B994-498D-BB91-661F6253DB38}" srcOrd="5" destOrd="0" presId="urn:microsoft.com/office/officeart/2005/8/layout/lProcess3"/>
    <dgm:cxn modelId="{841A0EDD-30FD-4CB5-92CE-4F9F722FAE45}" type="presParOf" srcId="{89944C3F-3DDD-48AF-AB66-2600D37C1DAB}" destId="{F5F3D16D-3380-4DA2-9443-636C5FA1056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33BA2-E9CC-45AC-B14D-7F489F6AC2C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E288116-7B1C-4298-8199-42955B3432A3}">
      <dgm:prSet phldrT="[Text]"/>
      <dgm:spPr>
        <a:solidFill>
          <a:srgbClr val="548A5D">
            <a:alpha val="73000"/>
          </a:srgbClr>
        </a:solidFill>
      </dgm:spPr>
      <dgm:t>
        <a:bodyPr/>
        <a:lstStyle/>
        <a:p>
          <a:r>
            <a:rPr lang="de-AT" smtClean="0">
              <a:latin typeface="Arial Black" pitchFamily="34" charset="0"/>
              <a:cs typeface="Arial" pitchFamily="34" charset="0"/>
            </a:rPr>
            <a:t>KUNDEN-SERVICE</a:t>
          </a:r>
          <a:endParaRPr lang="de-AT">
            <a:latin typeface="Arial Black" pitchFamily="34" charset="0"/>
            <a:cs typeface="Arial" pitchFamily="34" charset="0"/>
          </a:endParaRPr>
        </a:p>
      </dgm:t>
    </dgm:pt>
    <dgm:pt modelId="{BAA208C3-3377-407D-9DBE-D8475B4599C8}" type="parTrans" cxnId="{127C6ED0-E68F-4590-BF5F-5D50088BFDEA}">
      <dgm:prSet/>
      <dgm:spPr/>
      <dgm:t>
        <a:bodyPr/>
        <a:lstStyle/>
        <a:p>
          <a:endParaRPr lang="de-AT"/>
        </a:p>
      </dgm:t>
    </dgm:pt>
    <dgm:pt modelId="{C295D89D-F6A5-4162-BE38-85E51F4FD78E}" type="sibTrans" cxnId="{127C6ED0-E68F-4590-BF5F-5D50088BFDEA}">
      <dgm:prSet/>
      <dgm:spPr/>
      <dgm:t>
        <a:bodyPr/>
        <a:lstStyle/>
        <a:p>
          <a:endParaRPr lang="de-AT"/>
        </a:p>
      </dgm:t>
    </dgm:pt>
    <dgm:pt modelId="{19097099-8FF4-4029-A438-E069C33925FF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City </a:t>
          </a:r>
          <a:r>
            <a:rPr lang="de-AT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App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84A1234-18D0-48E2-92E0-D8B6A5FDC922}" type="parTrans" cxnId="{0B43CD3A-B37C-42FD-A26B-643131BAD14D}">
      <dgm:prSet/>
      <dgm:spPr/>
      <dgm:t>
        <a:bodyPr/>
        <a:lstStyle/>
        <a:p>
          <a:endParaRPr lang="de-AT"/>
        </a:p>
      </dgm:t>
    </dgm:pt>
    <dgm:pt modelId="{9C309F14-7996-4CB1-90A3-85BDB29C56BC}" type="sibTrans" cxnId="{0B43CD3A-B37C-42FD-A26B-643131BAD14D}">
      <dgm:prSet/>
      <dgm:spPr/>
      <dgm:t>
        <a:bodyPr/>
        <a:lstStyle/>
        <a:p>
          <a:endParaRPr lang="de-AT"/>
        </a:p>
      </dgm:t>
    </dgm:pt>
    <dgm:pt modelId="{C5536B64-8B5D-4284-BCE7-20316E2005DF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City Box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1E75061-A7EB-4478-AE1B-CAF70145DAD0}" type="parTrans" cxnId="{A372CDEE-3639-4D3A-A487-67AD22EC7837}">
      <dgm:prSet/>
      <dgm:spPr/>
      <dgm:t>
        <a:bodyPr/>
        <a:lstStyle/>
        <a:p>
          <a:endParaRPr lang="de-AT"/>
        </a:p>
      </dgm:t>
    </dgm:pt>
    <dgm:pt modelId="{6470DF0F-0D63-4ECA-B8CF-330331D5F236}" type="sibTrans" cxnId="{A372CDEE-3639-4D3A-A487-67AD22EC7837}">
      <dgm:prSet/>
      <dgm:spPr/>
      <dgm:t>
        <a:bodyPr/>
        <a:lstStyle/>
        <a:p>
          <a:endParaRPr lang="de-AT"/>
        </a:p>
      </dgm:t>
    </dgm:pt>
    <dgm:pt modelId="{BB00FEA5-F9F7-4DBE-8F17-AC139BA4246C}">
      <dgm:prSet phldrT="[Text]"/>
      <dgm:spPr>
        <a:solidFill>
          <a:srgbClr val="548A5D">
            <a:alpha val="73000"/>
          </a:srgbClr>
        </a:solidFill>
      </dgm:spPr>
      <dgm:t>
        <a:bodyPr/>
        <a:lstStyle/>
        <a:p>
          <a:r>
            <a:rPr lang="de-AT" smtClean="0">
              <a:latin typeface="Arial Black" pitchFamily="34" charset="0"/>
              <a:cs typeface="Arial" pitchFamily="34" charset="0"/>
            </a:rPr>
            <a:t>KUNDEN-BINDUNG</a:t>
          </a:r>
          <a:endParaRPr lang="de-AT">
            <a:latin typeface="Arial Black" pitchFamily="34" charset="0"/>
            <a:cs typeface="Arial" pitchFamily="34" charset="0"/>
          </a:endParaRPr>
        </a:p>
      </dgm:t>
    </dgm:pt>
    <dgm:pt modelId="{E064AF0F-BC9B-44CF-8A37-EB90F9D98599}" type="parTrans" cxnId="{CBA90639-1A45-45C4-89D6-DD49BA982F57}">
      <dgm:prSet/>
      <dgm:spPr/>
      <dgm:t>
        <a:bodyPr/>
        <a:lstStyle/>
        <a:p>
          <a:endParaRPr lang="de-AT"/>
        </a:p>
      </dgm:t>
    </dgm:pt>
    <dgm:pt modelId="{97677F38-CC06-441A-BBA8-B6027816AACB}" type="sibTrans" cxnId="{CBA90639-1A45-45C4-89D6-DD49BA982F57}">
      <dgm:prSet/>
      <dgm:spPr/>
      <dgm:t>
        <a:bodyPr/>
        <a:lstStyle/>
        <a:p>
          <a:endParaRPr lang="de-AT"/>
        </a:p>
      </dgm:t>
    </dgm:pt>
    <dgm:pt modelId="{6EC5DA1A-E70B-4DF4-85E0-1C5072ECAF0C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Parkplatzlösungen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0CBF239-8738-47B6-91B2-CF7346B893B5}" type="parTrans" cxnId="{594ECA81-EF24-46FB-B4B0-44AFEBAB8D73}">
      <dgm:prSet/>
      <dgm:spPr/>
      <dgm:t>
        <a:bodyPr/>
        <a:lstStyle/>
        <a:p>
          <a:endParaRPr lang="de-AT"/>
        </a:p>
      </dgm:t>
    </dgm:pt>
    <dgm:pt modelId="{3C25FE06-00EE-464C-AA54-3B556C101E52}" type="sibTrans" cxnId="{594ECA81-EF24-46FB-B4B0-44AFEBAB8D73}">
      <dgm:prSet/>
      <dgm:spPr/>
      <dgm:t>
        <a:bodyPr/>
        <a:lstStyle/>
        <a:p>
          <a:endParaRPr lang="de-AT"/>
        </a:p>
      </dgm:t>
    </dgm:pt>
    <dgm:pt modelId="{EF7A20C6-46AA-4AE7-AC7F-6A041B0BBD87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Beacons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A257DC2-5C8C-4915-9678-E5E3DCA16A71}" type="parTrans" cxnId="{39140D97-3743-42E7-872F-6747B340BD8C}">
      <dgm:prSet/>
      <dgm:spPr/>
      <dgm:t>
        <a:bodyPr/>
        <a:lstStyle/>
        <a:p>
          <a:endParaRPr lang="de-AT"/>
        </a:p>
      </dgm:t>
    </dgm:pt>
    <dgm:pt modelId="{2498683E-B84D-4D51-87AB-69668A5242B0}" type="sibTrans" cxnId="{39140D97-3743-42E7-872F-6747B340BD8C}">
      <dgm:prSet/>
      <dgm:spPr/>
      <dgm:t>
        <a:bodyPr/>
        <a:lstStyle/>
        <a:p>
          <a:endParaRPr lang="de-AT"/>
        </a:p>
      </dgm:t>
    </dgm:pt>
    <dgm:pt modelId="{7FA10F36-0607-47BA-971B-39BAC55E7842}">
      <dgm:prSet phldrT="[Text]"/>
      <dgm:spPr>
        <a:solidFill>
          <a:srgbClr val="548A5D">
            <a:alpha val="73000"/>
          </a:srgbClr>
        </a:solidFill>
      </dgm:spPr>
      <dgm:t>
        <a:bodyPr/>
        <a:lstStyle/>
        <a:p>
          <a:r>
            <a:rPr lang="de-AT" smtClean="0">
              <a:latin typeface="Arial Black" pitchFamily="34" charset="0"/>
              <a:cs typeface="Arial" pitchFamily="34" charset="0"/>
            </a:rPr>
            <a:t>KAUFKRAFT-STÄRKUNG</a:t>
          </a:r>
          <a:endParaRPr lang="de-AT">
            <a:latin typeface="Arial Black" pitchFamily="34" charset="0"/>
            <a:cs typeface="Arial" pitchFamily="34" charset="0"/>
          </a:endParaRPr>
        </a:p>
      </dgm:t>
    </dgm:pt>
    <dgm:pt modelId="{B6158620-123F-4BA8-B320-8484686550CD}" type="parTrans" cxnId="{ED1A6FA6-C5AB-4300-9962-BCEE14DEEA53}">
      <dgm:prSet/>
      <dgm:spPr/>
      <dgm:t>
        <a:bodyPr/>
        <a:lstStyle/>
        <a:p>
          <a:endParaRPr lang="de-AT"/>
        </a:p>
      </dgm:t>
    </dgm:pt>
    <dgm:pt modelId="{D135894B-320A-44C2-A7A3-30F2D7AC2C1B}" type="sibTrans" cxnId="{ED1A6FA6-C5AB-4300-9962-BCEE14DEEA53}">
      <dgm:prSet/>
      <dgm:spPr/>
      <dgm:t>
        <a:bodyPr/>
        <a:lstStyle/>
        <a:p>
          <a:endParaRPr lang="de-AT"/>
        </a:p>
      </dgm:t>
    </dgm:pt>
    <dgm:pt modelId="{20022FCE-282C-42D4-A159-F0069E3CA4A3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City Gutscheincard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E25B240-643A-4C52-87C7-6B0474754640}" type="parTrans" cxnId="{C7E6213C-4E38-4A1E-A86A-941B8582168E}">
      <dgm:prSet/>
      <dgm:spPr/>
      <dgm:t>
        <a:bodyPr/>
        <a:lstStyle/>
        <a:p>
          <a:endParaRPr lang="de-AT"/>
        </a:p>
      </dgm:t>
    </dgm:pt>
    <dgm:pt modelId="{EB237B35-DEC2-42F5-B6F3-EAEE25DEDE4B}" type="sibTrans" cxnId="{C7E6213C-4E38-4A1E-A86A-941B8582168E}">
      <dgm:prSet/>
      <dgm:spPr/>
      <dgm:t>
        <a:bodyPr/>
        <a:lstStyle/>
        <a:p>
          <a:endParaRPr lang="de-AT"/>
        </a:p>
      </dgm:t>
    </dgm:pt>
    <dgm:pt modelId="{5295BF93-CB92-4B88-8B92-7BD577B9FF26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Virtuelles Schaufenster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9A39073-4381-46DF-8C52-320751A11160}" type="parTrans" cxnId="{26ADCD2D-178E-4D4E-9912-7DEBE4B7441F}">
      <dgm:prSet/>
      <dgm:spPr/>
      <dgm:t>
        <a:bodyPr/>
        <a:lstStyle/>
        <a:p>
          <a:endParaRPr lang="de-AT"/>
        </a:p>
      </dgm:t>
    </dgm:pt>
    <dgm:pt modelId="{B4C65B67-5D97-49A8-B993-D1E7825685C0}" type="sibTrans" cxnId="{26ADCD2D-178E-4D4E-9912-7DEBE4B7441F}">
      <dgm:prSet/>
      <dgm:spPr/>
      <dgm:t>
        <a:bodyPr/>
        <a:lstStyle/>
        <a:p>
          <a:endParaRPr lang="de-AT"/>
        </a:p>
      </dgm:t>
    </dgm:pt>
    <dgm:pt modelId="{7E86A5B8-E8F8-4489-8FF8-353B5612CB8D}">
      <dgm:prSet phldrT="[Text]"/>
      <dgm:spPr>
        <a:solidFill>
          <a:srgbClr val="667F6D">
            <a:alpha val="90000"/>
          </a:srgbClr>
        </a:solidFill>
      </dgm:spPr>
      <dgm:t>
        <a:bodyPr/>
        <a:lstStyle/>
        <a:p>
          <a:r>
            <a: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Fashion </a:t>
          </a:r>
          <a:r>
            <a:rPr lang="de-AT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Cams</a:t>
          </a:r>
          <a:endParaRPr lang="de-AT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2116E94-9065-4A6C-842F-3EF6A0F05394}" type="parTrans" cxnId="{BFCDC49A-9ABC-4AAC-B8B9-10E06F0FFE34}">
      <dgm:prSet/>
      <dgm:spPr/>
      <dgm:t>
        <a:bodyPr/>
        <a:lstStyle/>
        <a:p>
          <a:endParaRPr lang="de-AT"/>
        </a:p>
      </dgm:t>
    </dgm:pt>
    <dgm:pt modelId="{717971C7-8DE9-40B7-B09B-9A29F02529C8}" type="sibTrans" cxnId="{BFCDC49A-9ABC-4AAC-B8B9-10E06F0FFE34}">
      <dgm:prSet/>
      <dgm:spPr/>
      <dgm:t>
        <a:bodyPr/>
        <a:lstStyle/>
        <a:p>
          <a:endParaRPr lang="de-AT"/>
        </a:p>
      </dgm:t>
    </dgm:pt>
    <dgm:pt modelId="{F0FE91F0-FD4F-4A68-A4F2-2869AA1CFE63}" type="pres">
      <dgm:prSet presAssocID="{5BC33BA2-E9CC-45AC-B14D-7F489F6AC2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AT"/>
        </a:p>
      </dgm:t>
    </dgm:pt>
    <dgm:pt modelId="{D3218C7A-BAD9-426A-A17C-2DCE882645B8}" type="pres">
      <dgm:prSet presAssocID="{FE288116-7B1C-4298-8199-42955B3432A3}" presName="horFlow" presStyleCnt="0"/>
      <dgm:spPr/>
    </dgm:pt>
    <dgm:pt modelId="{87A7A75A-C85B-4A18-AA42-33B77840C2CE}" type="pres">
      <dgm:prSet presAssocID="{FE288116-7B1C-4298-8199-42955B3432A3}" presName="bigChev" presStyleLbl="node1" presStyleIdx="0" presStyleCnt="3"/>
      <dgm:spPr/>
      <dgm:t>
        <a:bodyPr/>
        <a:lstStyle/>
        <a:p>
          <a:endParaRPr lang="de-AT"/>
        </a:p>
      </dgm:t>
    </dgm:pt>
    <dgm:pt modelId="{8E329DDD-7E8A-4379-9E18-E8F7F1CE992E}" type="pres">
      <dgm:prSet presAssocID="{784A1234-18D0-48E2-92E0-D8B6A5FDC922}" presName="parTrans" presStyleCnt="0"/>
      <dgm:spPr/>
    </dgm:pt>
    <dgm:pt modelId="{76E926CF-ADB0-4D82-9BBA-0860E3E1A8EB}" type="pres">
      <dgm:prSet presAssocID="{19097099-8FF4-4029-A438-E069C33925FF}" presName="node" presStyleLbl="alignAccFollowNode1" presStyleIdx="0" presStyleCnt="7" custScaleX="64389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FDEA28A-0833-41F2-8CC7-6BD6F5E1F94C}" type="pres">
      <dgm:prSet presAssocID="{9C309F14-7996-4CB1-90A3-85BDB29C56BC}" presName="sibTrans" presStyleCnt="0"/>
      <dgm:spPr/>
    </dgm:pt>
    <dgm:pt modelId="{7C344AB2-2C31-41FB-8F52-1BC6DEE69250}" type="pres">
      <dgm:prSet presAssocID="{C5536B64-8B5D-4284-BCE7-20316E2005DF}" presName="node" presStyleLbl="alignAccFollowNode1" presStyleIdx="1" presStyleCnt="7" custScaleX="6070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B0D787F-5EFD-4361-A081-6D0FA2864838}" type="pres">
      <dgm:prSet presAssocID="{FE288116-7B1C-4298-8199-42955B3432A3}" presName="vSp" presStyleCnt="0"/>
      <dgm:spPr/>
    </dgm:pt>
    <dgm:pt modelId="{88A0FDD5-2115-4248-9333-A64D8222126E}" type="pres">
      <dgm:prSet presAssocID="{BB00FEA5-F9F7-4DBE-8F17-AC139BA4246C}" presName="horFlow" presStyleCnt="0"/>
      <dgm:spPr/>
    </dgm:pt>
    <dgm:pt modelId="{74438391-EFB5-45D0-92CA-38D1A5BFF9F6}" type="pres">
      <dgm:prSet presAssocID="{BB00FEA5-F9F7-4DBE-8F17-AC139BA4246C}" presName="bigChev" presStyleLbl="node1" presStyleIdx="1" presStyleCnt="3"/>
      <dgm:spPr/>
      <dgm:t>
        <a:bodyPr/>
        <a:lstStyle/>
        <a:p>
          <a:endParaRPr lang="de-AT"/>
        </a:p>
      </dgm:t>
    </dgm:pt>
    <dgm:pt modelId="{EAE1CECC-D2B1-4A76-AC15-EC8A6F8A1EB3}" type="pres">
      <dgm:prSet presAssocID="{B0CBF239-8738-47B6-91B2-CF7346B893B5}" presName="parTrans" presStyleCnt="0"/>
      <dgm:spPr/>
    </dgm:pt>
    <dgm:pt modelId="{E71CF7DA-F820-42B6-B226-D8AF8B468D81}" type="pres">
      <dgm:prSet presAssocID="{6EC5DA1A-E70B-4DF4-85E0-1C5072ECAF0C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EBDA1A2-8F61-4AF4-847C-B830B5F7CFC1}" type="pres">
      <dgm:prSet presAssocID="{3C25FE06-00EE-464C-AA54-3B556C101E52}" presName="sibTrans" presStyleCnt="0"/>
      <dgm:spPr/>
    </dgm:pt>
    <dgm:pt modelId="{412BEDD9-87D6-46D2-96BF-E07E7481CBC1}" type="pres">
      <dgm:prSet presAssocID="{EF7A20C6-46AA-4AE7-AC7F-6A041B0BBD87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574C0A1-6133-4E47-B1B6-F6B7FE168014}" type="pres">
      <dgm:prSet presAssocID="{BB00FEA5-F9F7-4DBE-8F17-AC139BA4246C}" presName="vSp" presStyleCnt="0"/>
      <dgm:spPr/>
    </dgm:pt>
    <dgm:pt modelId="{89944C3F-3DDD-48AF-AB66-2600D37C1DAB}" type="pres">
      <dgm:prSet presAssocID="{7FA10F36-0607-47BA-971B-39BAC55E7842}" presName="horFlow" presStyleCnt="0"/>
      <dgm:spPr/>
    </dgm:pt>
    <dgm:pt modelId="{073CFBDE-002A-42C9-8C9D-C6C1F33BCC8B}" type="pres">
      <dgm:prSet presAssocID="{7FA10F36-0607-47BA-971B-39BAC55E7842}" presName="bigChev" presStyleLbl="node1" presStyleIdx="2" presStyleCnt="3"/>
      <dgm:spPr/>
      <dgm:t>
        <a:bodyPr/>
        <a:lstStyle/>
        <a:p>
          <a:endParaRPr lang="de-AT"/>
        </a:p>
      </dgm:t>
    </dgm:pt>
    <dgm:pt modelId="{A17533B0-F36C-42A0-B34A-E2157CB07168}" type="pres">
      <dgm:prSet presAssocID="{3E25B240-643A-4C52-87C7-6B0474754640}" presName="parTrans" presStyleCnt="0"/>
      <dgm:spPr/>
    </dgm:pt>
    <dgm:pt modelId="{BA554F97-0B10-43B1-AA25-96AF8109EDE0}" type="pres">
      <dgm:prSet presAssocID="{20022FCE-282C-42D4-A159-F0069E3CA4A3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3A8E893-9066-41D7-BF11-2FEA0CC636AE}" type="pres">
      <dgm:prSet presAssocID="{EB237B35-DEC2-42F5-B6F3-EAEE25DEDE4B}" presName="sibTrans" presStyleCnt="0"/>
      <dgm:spPr/>
    </dgm:pt>
    <dgm:pt modelId="{93778BA3-D361-4673-8059-0B928AB10407}" type="pres">
      <dgm:prSet presAssocID="{5295BF93-CB92-4B88-8B92-7BD577B9FF26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E3653E6-B994-498D-BB91-661F6253DB38}" type="pres">
      <dgm:prSet presAssocID="{B4C65B67-5D97-49A8-B993-D1E7825685C0}" presName="sibTrans" presStyleCnt="0"/>
      <dgm:spPr/>
    </dgm:pt>
    <dgm:pt modelId="{F5F3D16D-3380-4DA2-9443-636C5FA1056D}" type="pres">
      <dgm:prSet presAssocID="{7E86A5B8-E8F8-4489-8FF8-353B5612CB8D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0B43CD3A-B37C-42FD-A26B-643131BAD14D}" srcId="{FE288116-7B1C-4298-8199-42955B3432A3}" destId="{19097099-8FF4-4029-A438-E069C33925FF}" srcOrd="0" destOrd="0" parTransId="{784A1234-18D0-48E2-92E0-D8B6A5FDC922}" sibTransId="{9C309F14-7996-4CB1-90A3-85BDB29C56BC}"/>
    <dgm:cxn modelId="{BFCDC49A-9ABC-4AAC-B8B9-10E06F0FFE34}" srcId="{7FA10F36-0607-47BA-971B-39BAC55E7842}" destId="{7E86A5B8-E8F8-4489-8FF8-353B5612CB8D}" srcOrd="2" destOrd="0" parTransId="{F2116E94-9065-4A6C-842F-3EF6A0F05394}" sibTransId="{717971C7-8DE9-40B7-B09B-9A29F02529C8}"/>
    <dgm:cxn modelId="{CBA90639-1A45-45C4-89D6-DD49BA982F57}" srcId="{5BC33BA2-E9CC-45AC-B14D-7F489F6AC2C0}" destId="{BB00FEA5-F9F7-4DBE-8F17-AC139BA4246C}" srcOrd="1" destOrd="0" parTransId="{E064AF0F-BC9B-44CF-8A37-EB90F9D98599}" sibTransId="{97677F38-CC06-441A-BBA8-B6027816AACB}"/>
    <dgm:cxn modelId="{ED1A6FA6-C5AB-4300-9962-BCEE14DEEA53}" srcId="{5BC33BA2-E9CC-45AC-B14D-7F489F6AC2C0}" destId="{7FA10F36-0607-47BA-971B-39BAC55E7842}" srcOrd="2" destOrd="0" parTransId="{B6158620-123F-4BA8-B320-8484686550CD}" sibTransId="{D135894B-320A-44C2-A7A3-30F2D7AC2C1B}"/>
    <dgm:cxn modelId="{39140D97-3743-42E7-872F-6747B340BD8C}" srcId="{BB00FEA5-F9F7-4DBE-8F17-AC139BA4246C}" destId="{EF7A20C6-46AA-4AE7-AC7F-6A041B0BBD87}" srcOrd="1" destOrd="0" parTransId="{3A257DC2-5C8C-4915-9678-E5E3DCA16A71}" sibTransId="{2498683E-B84D-4D51-87AB-69668A5242B0}"/>
    <dgm:cxn modelId="{434185CF-D9A6-4588-96B7-2C07F2C28700}" type="presOf" srcId="{7FA10F36-0607-47BA-971B-39BAC55E7842}" destId="{073CFBDE-002A-42C9-8C9D-C6C1F33BCC8B}" srcOrd="0" destOrd="0" presId="urn:microsoft.com/office/officeart/2005/8/layout/lProcess3"/>
    <dgm:cxn modelId="{C7E6213C-4E38-4A1E-A86A-941B8582168E}" srcId="{7FA10F36-0607-47BA-971B-39BAC55E7842}" destId="{20022FCE-282C-42D4-A159-F0069E3CA4A3}" srcOrd="0" destOrd="0" parTransId="{3E25B240-643A-4C52-87C7-6B0474754640}" sibTransId="{EB237B35-DEC2-42F5-B6F3-EAEE25DEDE4B}"/>
    <dgm:cxn modelId="{A372CDEE-3639-4D3A-A487-67AD22EC7837}" srcId="{FE288116-7B1C-4298-8199-42955B3432A3}" destId="{C5536B64-8B5D-4284-BCE7-20316E2005DF}" srcOrd="1" destOrd="0" parTransId="{F1E75061-A7EB-4478-AE1B-CAF70145DAD0}" sibTransId="{6470DF0F-0D63-4ECA-B8CF-330331D5F236}"/>
    <dgm:cxn modelId="{594ECA81-EF24-46FB-B4B0-44AFEBAB8D73}" srcId="{BB00FEA5-F9F7-4DBE-8F17-AC139BA4246C}" destId="{6EC5DA1A-E70B-4DF4-85E0-1C5072ECAF0C}" srcOrd="0" destOrd="0" parTransId="{B0CBF239-8738-47B6-91B2-CF7346B893B5}" sibTransId="{3C25FE06-00EE-464C-AA54-3B556C101E52}"/>
    <dgm:cxn modelId="{7AD53446-96F6-4ADA-A8D5-397729A4C62C}" type="presOf" srcId="{19097099-8FF4-4029-A438-E069C33925FF}" destId="{76E926CF-ADB0-4D82-9BBA-0860E3E1A8EB}" srcOrd="0" destOrd="0" presId="urn:microsoft.com/office/officeart/2005/8/layout/lProcess3"/>
    <dgm:cxn modelId="{5FBC7F6D-24D2-45E6-9A1C-F691E31F3769}" type="presOf" srcId="{20022FCE-282C-42D4-A159-F0069E3CA4A3}" destId="{BA554F97-0B10-43B1-AA25-96AF8109EDE0}" srcOrd="0" destOrd="0" presId="urn:microsoft.com/office/officeart/2005/8/layout/lProcess3"/>
    <dgm:cxn modelId="{125272ED-4ADD-43D6-BA96-3C9352CC1731}" type="presOf" srcId="{5BC33BA2-E9CC-45AC-B14D-7F489F6AC2C0}" destId="{F0FE91F0-FD4F-4A68-A4F2-2869AA1CFE63}" srcOrd="0" destOrd="0" presId="urn:microsoft.com/office/officeart/2005/8/layout/lProcess3"/>
    <dgm:cxn modelId="{26ADCD2D-178E-4D4E-9912-7DEBE4B7441F}" srcId="{7FA10F36-0607-47BA-971B-39BAC55E7842}" destId="{5295BF93-CB92-4B88-8B92-7BD577B9FF26}" srcOrd="1" destOrd="0" parTransId="{59A39073-4381-46DF-8C52-320751A11160}" sibTransId="{B4C65B67-5D97-49A8-B993-D1E7825685C0}"/>
    <dgm:cxn modelId="{421DC20E-5CFA-404A-BC65-E1B98B56E145}" type="presOf" srcId="{C5536B64-8B5D-4284-BCE7-20316E2005DF}" destId="{7C344AB2-2C31-41FB-8F52-1BC6DEE69250}" srcOrd="0" destOrd="0" presId="urn:microsoft.com/office/officeart/2005/8/layout/lProcess3"/>
    <dgm:cxn modelId="{19B1AF84-E759-470D-ABAE-47CDA93A2167}" type="presOf" srcId="{5295BF93-CB92-4B88-8B92-7BD577B9FF26}" destId="{93778BA3-D361-4673-8059-0B928AB10407}" srcOrd="0" destOrd="0" presId="urn:microsoft.com/office/officeart/2005/8/layout/lProcess3"/>
    <dgm:cxn modelId="{8C874F28-89F4-48BC-BBFA-A6122D4CC161}" type="presOf" srcId="{BB00FEA5-F9F7-4DBE-8F17-AC139BA4246C}" destId="{74438391-EFB5-45D0-92CA-38D1A5BFF9F6}" srcOrd="0" destOrd="0" presId="urn:microsoft.com/office/officeart/2005/8/layout/lProcess3"/>
    <dgm:cxn modelId="{E5D86B62-96C1-4DA5-9618-1737097EA6DD}" type="presOf" srcId="{FE288116-7B1C-4298-8199-42955B3432A3}" destId="{87A7A75A-C85B-4A18-AA42-33B77840C2CE}" srcOrd="0" destOrd="0" presId="urn:microsoft.com/office/officeart/2005/8/layout/lProcess3"/>
    <dgm:cxn modelId="{127C6ED0-E68F-4590-BF5F-5D50088BFDEA}" srcId="{5BC33BA2-E9CC-45AC-B14D-7F489F6AC2C0}" destId="{FE288116-7B1C-4298-8199-42955B3432A3}" srcOrd="0" destOrd="0" parTransId="{BAA208C3-3377-407D-9DBE-D8475B4599C8}" sibTransId="{C295D89D-F6A5-4162-BE38-85E51F4FD78E}"/>
    <dgm:cxn modelId="{12E84CE0-4EF5-464D-B04B-93B11555927E}" type="presOf" srcId="{EF7A20C6-46AA-4AE7-AC7F-6A041B0BBD87}" destId="{412BEDD9-87D6-46D2-96BF-E07E7481CBC1}" srcOrd="0" destOrd="0" presId="urn:microsoft.com/office/officeart/2005/8/layout/lProcess3"/>
    <dgm:cxn modelId="{1ED3A417-4F86-4FD0-BB2F-508E2EDEA15D}" type="presOf" srcId="{6EC5DA1A-E70B-4DF4-85E0-1C5072ECAF0C}" destId="{E71CF7DA-F820-42B6-B226-D8AF8B468D81}" srcOrd="0" destOrd="0" presId="urn:microsoft.com/office/officeart/2005/8/layout/lProcess3"/>
    <dgm:cxn modelId="{8C229D88-E0CB-4D00-A0F8-2E9C3987DD32}" type="presOf" srcId="{7E86A5B8-E8F8-4489-8FF8-353B5612CB8D}" destId="{F5F3D16D-3380-4DA2-9443-636C5FA1056D}" srcOrd="0" destOrd="0" presId="urn:microsoft.com/office/officeart/2005/8/layout/lProcess3"/>
    <dgm:cxn modelId="{B3953855-8067-4015-BFF8-ED9E2D00A60D}" type="presParOf" srcId="{F0FE91F0-FD4F-4A68-A4F2-2869AA1CFE63}" destId="{D3218C7A-BAD9-426A-A17C-2DCE882645B8}" srcOrd="0" destOrd="0" presId="urn:microsoft.com/office/officeart/2005/8/layout/lProcess3"/>
    <dgm:cxn modelId="{E40E10EF-5679-4702-87CB-34A437701622}" type="presParOf" srcId="{D3218C7A-BAD9-426A-A17C-2DCE882645B8}" destId="{87A7A75A-C85B-4A18-AA42-33B77840C2CE}" srcOrd="0" destOrd="0" presId="urn:microsoft.com/office/officeart/2005/8/layout/lProcess3"/>
    <dgm:cxn modelId="{54BD15F9-12DD-469A-917E-584DC9CC151D}" type="presParOf" srcId="{D3218C7A-BAD9-426A-A17C-2DCE882645B8}" destId="{8E329DDD-7E8A-4379-9E18-E8F7F1CE992E}" srcOrd="1" destOrd="0" presId="urn:microsoft.com/office/officeart/2005/8/layout/lProcess3"/>
    <dgm:cxn modelId="{7A30116E-A742-4045-A1BA-9AE6D3980C47}" type="presParOf" srcId="{D3218C7A-BAD9-426A-A17C-2DCE882645B8}" destId="{76E926CF-ADB0-4D82-9BBA-0860E3E1A8EB}" srcOrd="2" destOrd="0" presId="urn:microsoft.com/office/officeart/2005/8/layout/lProcess3"/>
    <dgm:cxn modelId="{DE87E076-4514-47D6-9338-71A68FCD3202}" type="presParOf" srcId="{D3218C7A-BAD9-426A-A17C-2DCE882645B8}" destId="{FFDEA28A-0833-41F2-8CC7-6BD6F5E1F94C}" srcOrd="3" destOrd="0" presId="urn:microsoft.com/office/officeart/2005/8/layout/lProcess3"/>
    <dgm:cxn modelId="{424A2CCF-CCB8-4B1A-8851-3BD722FFFACD}" type="presParOf" srcId="{D3218C7A-BAD9-426A-A17C-2DCE882645B8}" destId="{7C344AB2-2C31-41FB-8F52-1BC6DEE69250}" srcOrd="4" destOrd="0" presId="urn:microsoft.com/office/officeart/2005/8/layout/lProcess3"/>
    <dgm:cxn modelId="{1AAC7639-CAD1-403D-82B0-E2E171AE62D8}" type="presParOf" srcId="{F0FE91F0-FD4F-4A68-A4F2-2869AA1CFE63}" destId="{9B0D787F-5EFD-4361-A081-6D0FA2864838}" srcOrd="1" destOrd="0" presId="urn:microsoft.com/office/officeart/2005/8/layout/lProcess3"/>
    <dgm:cxn modelId="{41CF06E5-A329-4588-A5D6-E51247059E68}" type="presParOf" srcId="{F0FE91F0-FD4F-4A68-A4F2-2869AA1CFE63}" destId="{88A0FDD5-2115-4248-9333-A64D8222126E}" srcOrd="2" destOrd="0" presId="urn:microsoft.com/office/officeart/2005/8/layout/lProcess3"/>
    <dgm:cxn modelId="{E1485495-2B17-496D-9952-29B1B71989E4}" type="presParOf" srcId="{88A0FDD5-2115-4248-9333-A64D8222126E}" destId="{74438391-EFB5-45D0-92CA-38D1A5BFF9F6}" srcOrd="0" destOrd="0" presId="urn:microsoft.com/office/officeart/2005/8/layout/lProcess3"/>
    <dgm:cxn modelId="{858B5DC9-37A0-44F1-B4E1-578D29C6A52E}" type="presParOf" srcId="{88A0FDD5-2115-4248-9333-A64D8222126E}" destId="{EAE1CECC-D2B1-4A76-AC15-EC8A6F8A1EB3}" srcOrd="1" destOrd="0" presId="urn:microsoft.com/office/officeart/2005/8/layout/lProcess3"/>
    <dgm:cxn modelId="{62DA7605-5C7D-48C0-BD1F-F86AEB123812}" type="presParOf" srcId="{88A0FDD5-2115-4248-9333-A64D8222126E}" destId="{E71CF7DA-F820-42B6-B226-D8AF8B468D81}" srcOrd="2" destOrd="0" presId="urn:microsoft.com/office/officeart/2005/8/layout/lProcess3"/>
    <dgm:cxn modelId="{F3BCDD02-00EA-4995-A2CF-AEB1495FA8C5}" type="presParOf" srcId="{88A0FDD5-2115-4248-9333-A64D8222126E}" destId="{FEBDA1A2-8F61-4AF4-847C-B830B5F7CFC1}" srcOrd="3" destOrd="0" presId="urn:microsoft.com/office/officeart/2005/8/layout/lProcess3"/>
    <dgm:cxn modelId="{AA1F6696-866D-4EEA-96A8-A2D9110A2397}" type="presParOf" srcId="{88A0FDD5-2115-4248-9333-A64D8222126E}" destId="{412BEDD9-87D6-46D2-96BF-E07E7481CBC1}" srcOrd="4" destOrd="0" presId="urn:microsoft.com/office/officeart/2005/8/layout/lProcess3"/>
    <dgm:cxn modelId="{3D64A8D3-772E-4A73-8180-CC2225AB6973}" type="presParOf" srcId="{F0FE91F0-FD4F-4A68-A4F2-2869AA1CFE63}" destId="{6574C0A1-6133-4E47-B1B6-F6B7FE168014}" srcOrd="3" destOrd="0" presId="urn:microsoft.com/office/officeart/2005/8/layout/lProcess3"/>
    <dgm:cxn modelId="{8112ECFA-B3E2-4776-B254-D45073B742EA}" type="presParOf" srcId="{F0FE91F0-FD4F-4A68-A4F2-2869AA1CFE63}" destId="{89944C3F-3DDD-48AF-AB66-2600D37C1DAB}" srcOrd="4" destOrd="0" presId="urn:microsoft.com/office/officeart/2005/8/layout/lProcess3"/>
    <dgm:cxn modelId="{01D14C2D-5CB8-4A79-808B-A99CC4EF50E2}" type="presParOf" srcId="{89944C3F-3DDD-48AF-AB66-2600D37C1DAB}" destId="{073CFBDE-002A-42C9-8C9D-C6C1F33BCC8B}" srcOrd="0" destOrd="0" presId="urn:microsoft.com/office/officeart/2005/8/layout/lProcess3"/>
    <dgm:cxn modelId="{A72DA4A7-5AAB-4879-A2CD-21F2A199603B}" type="presParOf" srcId="{89944C3F-3DDD-48AF-AB66-2600D37C1DAB}" destId="{A17533B0-F36C-42A0-B34A-E2157CB07168}" srcOrd="1" destOrd="0" presId="urn:microsoft.com/office/officeart/2005/8/layout/lProcess3"/>
    <dgm:cxn modelId="{7186D346-D7A5-4CCD-B318-E771264D660C}" type="presParOf" srcId="{89944C3F-3DDD-48AF-AB66-2600D37C1DAB}" destId="{BA554F97-0B10-43B1-AA25-96AF8109EDE0}" srcOrd="2" destOrd="0" presId="urn:microsoft.com/office/officeart/2005/8/layout/lProcess3"/>
    <dgm:cxn modelId="{09C27A8B-5337-4324-B96A-0836A2E0EA9A}" type="presParOf" srcId="{89944C3F-3DDD-48AF-AB66-2600D37C1DAB}" destId="{33A8E893-9066-41D7-BF11-2FEA0CC636AE}" srcOrd="3" destOrd="0" presId="urn:microsoft.com/office/officeart/2005/8/layout/lProcess3"/>
    <dgm:cxn modelId="{2EB8ECA7-C081-4DB3-AD14-0D54871BEECE}" type="presParOf" srcId="{89944C3F-3DDD-48AF-AB66-2600D37C1DAB}" destId="{93778BA3-D361-4673-8059-0B928AB10407}" srcOrd="4" destOrd="0" presId="urn:microsoft.com/office/officeart/2005/8/layout/lProcess3"/>
    <dgm:cxn modelId="{4B73C443-2780-48F7-B141-D1C92784BB03}" type="presParOf" srcId="{89944C3F-3DDD-48AF-AB66-2600D37C1DAB}" destId="{6E3653E6-B994-498D-BB91-661F6253DB38}" srcOrd="5" destOrd="0" presId="urn:microsoft.com/office/officeart/2005/8/layout/lProcess3"/>
    <dgm:cxn modelId="{841A0EDD-30FD-4CB5-92CE-4F9F722FAE45}" type="presParOf" srcId="{89944C3F-3DDD-48AF-AB66-2600D37C1DAB}" destId="{F5F3D16D-3380-4DA2-9443-636C5FA1056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4E8F8-2929-4DAC-8376-C750DA0B73B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52990AEB-022A-4BEF-8A50-3C564DE66DFB}">
      <dgm:prSet phldrT="[Text]" custT="1"/>
      <dgm:spPr>
        <a:solidFill>
          <a:srgbClr val="C00000">
            <a:alpha val="65000"/>
          </a:srgbClr>
        </a:solidFill>
      </dgm:spPr>
      <dgm:t>
        <a:bodyPr/>
        <a:lstStyle/>
        <a:p>
          <a:r>
            <a:rPr lang="de-A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… </a:t>
          </a:r>
          <a:r>
            <a:rPr lang="de-AT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are</a:t>
          </a:r>
          <a:r>
            <a:rPr lang="de-A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not </a:t>
          </a:r>
          <a:r>
            <a:rPr lang="de-AT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customers</a:t>
          </a:r>
          <a:r>
            <a:rPr lang="de-A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de-AT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or</a:t>
          </a:r>
          <a:r>
            <a:rPr lang="de-A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de-AT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technique</a:t>
          </a:r>
          <a:r>
            <a:rPr lang="de-A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!</a:t>
          </a:r>
        </a:p>
        <a:p>
          <a:r>
            <a:rPr lang="de-AT" sz="3600" b="1" dirty="0" smtClean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rPr>
            <a:t>IT´S THE INVOLVED PEOPLE!</a:t>
          </a:r>
          <a:endParaRPr lang="de-AT" sz="3600" dirty="0">
            <a:latin typeface="Arial Black" pitchFamily="34" charset="0"/>
            <a:cs typeface="Arial" pitchFamily="34" charset="0"/>
          </a:endParaRPr>
        </a:p>
      </dgm:t>
    </dgm:pt>
    <dgm:pt modelId="{119DD88B-0FD9-4560-BBEF-EAD50C790FF2}" type="parTrans" cxnId="{CDCD8704-C7EF-44BC-8EFF-69A902F67577}">
      <dgm:prSet/>
      <dgm:spPr/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FD337AD7-422F-4822-AA01-18D51AA667CB}" type="sibTrans" cxnId="{CDCD8704-C7EF-44BC-8EFF-69A902F67577}">
      <dgm:prSet/>
      <dgm:spPr/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A3147879-7F7D-489D-B40B-EC92B0B50313}">
      <dgm:prSet phldrT="[Text]"/>
      <dgm:spPr>
        <a:solidFill>
          <a:schemeClr val="tx1">
            <a:alpha val="60000"/>
          </a:schemeClr>
        </a:solidFill>
      </dgm:spPr>
      <dgm:t>
        <a:bodyPr/>
        <a:lstStyle/>
        <a:p>
          <a:r>
            <a:rPr lang="de-AT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BARRIER NR. 1)</a:t>
          </a:r>
          <a:endParaRPr lang="de-AT" dirty="0">
            <a:latin typeface="Arial Black" pitchFamily="34" charset="0"/>
            <a:cs typeface="Arial" pitchFamily="34" charset="0"/>
          </a:endParaRPr>
        </a:p>
      </dgm:t>
    </dgm:pt>
    <dgm:pt modelId="{F831C9B7-068F-49CE-BE69-AFD4EB5E60E3}" type="parTrans" cxnId="{5C1756CA-7638-43ED-B6BD-EB272FDBB23F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2B350CA2-7465-4200-B126-035DDB8F9A22}" type="sibTrans" cxnId="{5C1756CA-7638-43ED-B6BD-EB272FDBB23F}">
      <dgm:prSet/>
      <dgm:spPr/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658C0CB8-83F7-4685-AA36-536AD2421DA2}">
      <dgm:prSet phldrT="[Text]"/>
      <dgm:spPr>
        <a:solidFill>
          <a:schemeClr val="tx1">
            <a:alpha val="60000"/>
          </a:schemeClr>
        </a:solidFill>
      </dgm:spPr>
      <dgm:t>
        <a:bodyPr/>
        <a:lstStyle/>
        <a:p>
          <a:r>
            <a:rPr lang="de-AT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BARRIER NR. 2)</a:t>
          </a:r>
        </a:p>
      </dgm:t>
    </dgm:pt>
    <dgm:pt modelId="{22B98900-A450-40FF-AD4E-A11BDB842FB2}" type="parTrans" cxnId="{15E8D732-9DD5-4C3E-A1EB-86FABEA0E465}">
      <dgm:prSet/>
      <dgm:spPr>
        <a:ln>
          <a:solidFill>
            <a:schemeClr val="bg1"/>
          </a:solidFill>
        </a:ln>
      </dgm:spPr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2B0BA91D-BDC7-4417-9EC3-260760377193}" type="sibTrans" cxnId="{15E8D732-9DD5-4C3E-A1EB-86FABEA0E465}">
      <dgm:prSet/>
      <dgm:spPr/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3CDD0D77-D291-426B-A195-FDC490ED95C4}">
      <dgm:prSet phldrT="[Text]"/>
      <dgm:spPr>
        <a:solidFill>
          <a:schemeClr val="tx1">
            <a:alpha val="60000"/>
          </a:schemeClr>
        </a:solidFill>
      </dgm:spPr>
      <dgm:t>
        <a:bodyPr/>
        <a:lstStyle/>
        <a:p>
          <a:r>
            <a:rPr lang="de-AT" smtClean="0">
              <a:latin typeface="Arial" pitchFamily="34" charset="0"/>
              <a:cs typeface="Arial" pitchFamily="34" charset="0"/>
            </a:rPr>
            <a:t>local politics</a:t>
          </a:r>
          <a:endParaRPr lang="de-AT">
            <a:latin typeface="Arial" pitchFamily="34" charset="0"/>
            <a:cs typeface="Arial" pitchFamily="34" charset="0"/>
          </a:endParaRPr>
        </a:p>
      </dgm:t>
    </dgm:pt>
    <dgm:pt modelId="{EDB382F1-9E47-4323-AABA-A931A8AC318F}" type="parTrans" cxnId="{55DC0705-68F4-4894-9F6B-78EE87BEDB56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7D76B7D1-5384-468A-A1DB-028683A4C602}" type="sibTrans" cxnId="{55DC0705-68F4-4894-9F6B-78EE87BEDB56}">
      <dgm:prSet/>
      <dgm:spPr/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3120579F-46E9-41AC-BAB4-346807E37DEA}">
      <dgm:prSet phldrT="[Text]"/>
      <dgm:spPr>
        <a:solidFill>
          <a:schemeClr val="tx1">
            <a:alpha val="60000"/>
          </a:schemeClr>
        </a:solidFill>
      </dgm:spPr>
      <dgm:t>
        <a:bodyPr/>
        <a:lstStyle/>
        <a:p>
          <a:r>
            <a:rPr lang="de-AT" smtClean="0">
              <a:latin typeface="Arial" pitchFamily="34" charset="0"/>
              <a:cs typeface="Arial" pitchFamily="34" charset="0"/>
            </a:rPr>
            <a:t>TCM responsibles</a:t>
          </a:r>
          <a:endParaRPr lang="de-AT">
            <a:latin typeface="Arial" pitchFamily="34" charset="0"/>
            <a:cs typeface="Arial" pitchFamily="34" charset="0"/>
          </a:endParaRPr>
        </a:p>
      </dgm:t>
    </dgm:pt>
    <dgm:pt modelId="{C5532226-6E0B-4BE4-9824-CE50C6F41E57}" type="parTrans" cxnId="{6F2BA0D3-DD68-43CC-B05D-30152FA5DAA6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42EA9200-FBFA-4622-9467-C1455411FAF3}" type="sibTrans" cxnId="{6F2BA0D3-DD68-43CC-B05D-30152FA5DAA6}">
      <dgm:prSet/>
      <dgm:spPr/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4065FDB3-7FCB-4075-A898-EAB2745E7EF7}">
      <dgm:prSet phldrT="[Text]"/>
      <dgm:spPr>
        <a:solidFill>
          <a:schemeClr val="tx1">
            <a:alpha val="60000"/>
          </a:schemeClr>
        </a:solidFill>
      </dgm:spPr>
      <dgm:t>
        <a:bodyPr/>
        <a:lstStyle/>
        <a:p>
          <a:r>
            <a:rPr lang="de-AT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BARRIER NR. 3)</a:t>
          </a:r>
        </a:p>
      </dgm:t>
    </dgm:pt>
    <dgm:pt modelId="{5A5EA73B-738E-4B76-8DE0-CEFDE506C516}" type="parTrans" cxnId="{91A547DE-8391-4D10-975B-F47B94947920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3FD268E3-3CD3-420F-9AEE-46062CFF1502}" type="sibTrans" cxnId="{91A547DE-8391-4D10-975B-F47B94947920}">
      <dgm:prSet/>
      <dgm:spPr/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0BF1AB2F-0528-48E0-A24D-DB1F27F88394}">
      <dgm:prSet phldrT="[Text]"/>
      <dgm:spPr>
        <a:solidFill>
          <a:schemeClr val="tx1">
            <a:alpha val="60000"/>
          </a:schemeClr>
        </a:solidFill>
      </dgm:spPr>
      <dgm:t>
        <a:bodyPr/>
        <a:lstStyle/>
        <a:p>
          <a:r>
            <a:rPr lang="de-AT" smtClean="0">
              <a:latin typeface="Arial" pitchFamily="34" charset="0"/>
              <a:cs typeface="Arial" pitchFamily="34" charset="0"/>
            </a:rPr>
            <a:t>local enterpreneurs</a:t>
          </a:r>
          <a:endParaRPr lang="de-AT">
            <a:latin typeface="Arial" pitchFamily="34" charset="0"/>
            <a:cs typeface="Arial" pitchFamily="34" charset="0"/>
          </a:endParaRPr>
        </a:p>
      </dgm:t>
    </dgm:pt>
    <dgm:pt modelId="{DCB12B76-67CC-40EB-88D7-38B299DEB23E}" type="parTrans" cxnId="{F941E90C-50DE-408F-89D1-63ED4668565C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F160113A-3B3A-4B2F-8920-8B801036A78D}" type="sibTrans" cxnId="{F941E90C-50DE-408F-89D1-63ED4668565C}">
      <dgm:prSet/>
      <dgm:spPr/>
      <dgm:t>
        <a:bodyPr/>
        <a:lstStyle/>
        <a:p>
          <a:endParaRPr lang="de-AT">
            <a:latin typeface="Arial" pitchFamily="34" charset="0"/>
            <a:cs typeface="Arial" pitchFamily="34" charset="0"/>
          </a:endParaRPr>
        </a:p>
      </dgm:t>
    </dgm:pt>
    <dgm:pt modelId="{047F95F8-A105-4041-84B1-9C6C54F740D3}" type="pres">
      <dgm:prSet presAssocID="{9034E8F8-2929-4DAC-8376-C750DA0B73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AT"/>
        </a:p>
      </dgm:t>
    </dgm:pt>
    <dgm:pt modelId="{88E3CB64-F2A6-465E-B7D9-0D0AEB5DE763}" type="pres">
      <dgm:prSet presAssocID="{52990AEB-022A-4BEF-8A50-3C564DE66DFB}" presName="hierRoot1" presStyleCnt="0">
        <dgm:presLayoutVars>
          <dgm:hierBranch val="init"/>
        </dgm:presLayoutVars>
      </dgm:prSet>
      <dgm:spPr/>
    </dgm:pt>
    <dgm:pt modelId="{60DE57D1-391B-4C63-8C78-9064C7660762}" type="pres">
      <dgm:prSet presAssocID="{52990AEB-022A-4BEF-8A50-3C564DE66DFB}" presName="rootComposite1" presStyleCnt="0"/>
      <dgm:spPr/>
    </dgm:pt>
    <dgm:pt modelId="{1DCBAFF2-BCA0-48F6-A61A-CC2010A51F7C}" type="pres">
      <dgm:prSet presAssocID="{52990AEB-022A-4BEF-8A50-3C564DE66DFB}" presName="rootText1" presStyleLbl="node0" presStyleIdx="0" presStyleCnt="1" custScaleX="334675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C5513468-E59B-43A4-AF0D-2632012D0225}" type="pres">
      <dgm:prSet presAssocID="{52990AEB-022A-4BEF-8A50-3C564DE66DFB}" presName="rootConnector1" presStyleLbl="node1" presStyleIdx="0" presStyleCnt="0"/>
      <dgm:spPr/>
      <dgm:t>
        <a:bodyPr/>
        <a:lstStyle/>
        <a:p>
          <a:endParaRPr lang="de-AT"/>
        </a:p>
      </dgm:t>
    </dgm:pt>
    <dgm:pt modelId="{F0B4E194-078F-4B3D-9B87-C34AEE162CC4}" type="pres">
      <dgm:prSet presAssocID="{52990AEB-022A-4BEF-8A50-3C564DE66DFB}" presName="hierChild2" presStyleCnt="0"/>
      <dgm:spPr/>
    </dgm:pt>
    <dgm:pt modelId="{DCCD5CBC-8EC5-48DD-AD55-28D608FFDF56}" type="pres">
      <dgm:prSet presAssocID="{F831C9B7-068F-49CE-BE69-AFD4EB5E60E3}" presName="Name37" presStyleLbl="parChTrans1D2" presStyleIdx="0" presStyleCnt="3"/>
      <dgm:spPr/>
      <dgm:t>
        <a:bodyPr/>
        <a:lstStyle/>
        <a:p>
          <a:endParaRPr lang="de-AT"/>
        </a:p>
      </dgm:t>
    </dgm:pt>
    <dgm:pt modelId="{7DCB7244-BCF5-42DA-9B02-810E42BE3290}" type="pres">
      <dgm:prSet presAssocID="{A3147879-7F7D-489D-B40B-EC92B0B50313}" presName="hierRoot2" presStyleCnt="0">
        <dgm:presLayoutVars>
          <dgm:hierBranch val="init"/>
        </dgm:presLayoutVars>
      </dgm:prSet>
      <dgm:spPr/>
    </dgm:pt>
    <dgm:pt modelId="{09F0FE13-E3E8-4A61-AB9B-C721957CC268}" type="pres">
      <dgm:prSet presAssocID="{A3147879-7F7D-489D-B40B-EC92B0B50313}" presName="rootComposite" presStyleCnt="0"/>
      <dgm:spPr/>
    </dgm:pt>
    <dgm:pt modelId="{7CAA92E3-BAE4-48F6-B93F-41301DBD97A2}" type="pres">
      <dgm:prSet presAssocID="{A3147879-7F7D-489D-B40B-EC92B0B50313}" presName="rootText" presStyleLbl="node2" presStyleIdx="0" presStyleCnt="3" custScaleY="37854" custLinFactNeighborX="-23" custLinFactNeighborY="-1722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1A9A3C04-8453-4B9A-9AEF-21724E09DF46}" type="pres">
      <dgm:prSet presAssocID="{A3147879-7F7D-489D-B40B-EC92B0B50313}" presName="rootConnector" presStyleLbl="node2" presStyleIdx="0" presStyleCnt="3"/>
      <dgm:spPr/>
      <dgm:t>
        <a:bodyPr/>
        <a:lstStyle/>
        <a:p>
          <a:endParaRPr lang="de-AT"/>
        </a:p>
      </dgm:t>
    </dgm:pt>
    <dgm:pt modelId="{A35ECF1F-8EB1-4B3D-86A7-E0F6C6E1E88A}" type="pres">
      <dgm:prSet presAssocID="{A3147879-7F7D-489D-B40B-EC92B0B50313}" presName="hierChild4" presStyleCnt="0"/>
      <dgm:spPr/>
    </dgm:pt>
    <dgm:pt modelId="{A138DB50-89AE-4454-B913-98D23BA863C8}" type="pres">
      <dgm:prSet presAssocID="{C5532226-6E0B-4BE4-9824-CE50C6F41E57}" presName="Name37" presStyleLbl="parChTrans1D3" presStyleIdx="0" presStyleCnt="3"/>
      <dgm:spPr/>
      <dgm:t>
        <a:bodyPr/>
        <a:lstStyle/>
        <a:p>
          <a:endParaRPr lang="de-AT"/>
        </a:p>
      </dgm:t>
    </dgm:pt>
    <dgm:pt modelId="{85679E2F-7785-4DDF-B2EA-A0F8684436E1}" type="pres">
      <dgm:prSet presAssocID="{3120579F-46E9-41AC-BAB4-346807E37DEA}" presName="hierRoot2" presStyleCnt="0">
        <dgm:presLayoutVars>
          <dgm:hierBranch val="init"/>
        </dgm:presLayoutVars>
      </dgm:prSet>
      <dgm:spPr/>
    </dgm:pt>
    <dgm:pt modelId="{B0E0BE76-2B4F-4AA3-8B41-E2E74401626D}" type="pres">
      <dgm:prSet presAssocID="{3120579F-46E9-41AC-BAB4-346807E37DEA}" presName="rootComposite" presStyleCnt="0"/>
      <dgm:spPr/>
    </dgm:pt>
    <dgm:pt modelId="{249E34C8-3A5F-485F-91CD-C0EA0AA98308}" type="pres">
      <dgm:prSet presAssocID="{3120579F-46E9-41AC-BAB4-346807E37DEA}" presName="rootText" presStyleLbl="node3" presStyleIdx="0" presStyleCnt="3" custLinFactNeighborX="-59" custLinFactNeighborY="-584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59FDAA76-0B01-4A71-99A2-1F74BCD0258E}" type="pres">
      <dgm:prSet presAssocID="{3120579F-46E9-41AC-BAB4-346807E37DEA}" presName="rootConnector" presStyleLbl="node3" presStyleIdx="0" presStyleCnt="3"/>
      <dgm:spPr/>
      <dgm:t>
        <a:bodyPr/>
        <a:lstStyle/>
        <a:p>
          <a:endParaRPr lang="de-AT"/>
        </a:p>
      </dgm:t>
    </dgm:pt>
    <dgm:pt modelId="{58AF20F0-D3D7-409A-8A7D-8045D2C85487}" type="pres">
      <dgm:prSet presAssocID="{3120579F-46E9-41AC-BAB4-346807E37DEA}" presName="hierChild4" presStyleCnt="0"/>
      <dgm:spPr/>
    </dgm:pt>
    <dgm:pt modelId="{68EFE1CA-0457-41C9-81EE-35058589925D}" type="pres">
      <dgm:prSet presAssocID="{3120579F-46E9-41AC-BAB4-346807E37DEA}" presName="hierChild5" presStyleCnt="0"/>
      <dgm:spPr/>
    </dgm:pt>
    <dgm:pt modelId="{437DE863-A07C-418A-B6B8-D0A9A9BBA1BB}" type="pres">
      <dgm:prSet presAssocID="{A3147879-7F7D-489D-B40B-EC92B0B50313}" presName="hierChild5" presStyleCnt="0"/>
      <dgm:spPr/>
    </dgm:pt>
    <dgm:pt modelId="{11B8CFCD-A533-465D-A445-C34C292C51F5}" type="pres">
      <dgm:prSet presAssocID="{22B98900-A450-40FF-AD4E-A11BDB842FB2}" presName="Name37" presStyleLbl="parChTrans1D2" presStyleIdx="1" presStyleCnt="3"/>
      <dgm:spPr/>
      <dgm:t>
        <a:bodyPr/>
        <a:lstStyle/>
        <a:p>
          <a:endParaRPr lang="de-AT"/>
        </a:p>
      </dgm:t>
    </dgm:pt>
    <dgm:pt modelId="{6D8BBF5F-2381-4641-991D-CEC3E5DF4513}" type="pres">
      <dgm:prSet presAssocID="{658C0CB8-83F7-4685-AA36-536AD2421DA2}" presName="hierRoot2" presStyleCnt="0">
        <dgm:presLayoutVars>
          <dgm:hierBranch val="init"/>
        </dgm:presLayoutVars>
      </dgm:prSet>
      <dgm:spPr/>
    </dgm:pt>
    <dgm:pt modelId="{7A2C6823-86B1-4B71-BD00-9F84116067A4}" type="pres">
      <dgm:prSet presAssocID="{658C0CB8-83F7-4685-AA36-536AD2421DA2}" presName="rootComposite" presStyleCnt="0"/>
      <dgm:spPr/>
    </dgm:pt>
    <dgm:pt modelId="{5BBF553A-36F0-404C-8120-4EA811C6116D}" type="pres">
      <dgm:prSet presAssocID="{658C0CB8-83F7-4685-AA36-536AD2421DA2}" presName="rootText" presStyleLbl="node2" presStyleIdx="1" presStyleCnt="3" custScaleY="37854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B4660D87-E7F1-4347-994E-E38F283AEFD3}" type="pres">
      <dgm:prSet presAssocID="{658C0CB8-83F7-4685-AA36-536AD2421DA2}" presName="rootConnector" presStyleLbl="node2" presStyleIdx="1" presStyleCnt="3"/>
      <dgm:spPr/>
      <dgm:t>
        <a:bodyPr/>
        <a:lstStyle/>
        <a:p>
          <a:endParaRPr lang="de-AT"/>
        </a:p>
      </dgm:t>
    </dgm:pt>
    <dgm:pt modelId="{283C5D63-159A-45ED-B9CD-E290224BB87C}" type="pres">
      <dgm:prSet presAssocID="{658C0CB8-83F7-4685-AA36-536AD2421DA2}" presName="hierChild4" presStyleCnt="0"/>
      <dgm:spPr/>
    </dgm:pt>
    <dgm:pt modelId="{FA666B75-A9E1-4A4B-81F7-6A5D05F5B0C9}" type="pres">
      <dgm:prSet presAssocID="{EDB382F1-9E47-4323-AABA-A931A8AC318F}" presName="Name37" presStyleLbl="parChTrans1D3" presStyleIdx="1" presStyleCnt="3"/>
      <dgm:spPr/>
      <dgm:t>
        <a:bodyPr/>
        <a:lstStyle/>
        <a:p>
          <a:endParaRPr lang="de-AT"/>
        </a:p>
      </dgm:t>
    </dgm:pt>
    <dgm:pt modelId="{3C9F20F5-5809-4568-88D5-A53F9246B17F}" type="pres">
      <dgm:prSet presAssocID="{3CDD0D77-D291-426B-A195-FDC490ED95C4}" presName="hierRoot2" presStyleCnt="0">
        <dgm:presLayoutVars>
          <dgm:hierBranch val="init"/>
        </dgm:presLayoutVars>
      </dgm:prSet>
      <dgm:spPr/>
    </dgm:pt>
    <dgm:pt modelId="{1573E450-6D04-438D-BDFF-25FA74134E43}" type="pres">
      <dgm:prSet presAssocID="{3CDD0D77-D291-426B-A195-FDC490ED95C4}" presName="rootComposite" presStyleCnt="0"/>
      <dgm:spPr/>
    </dgm:pt>
    <dgm:pt modelId="{396CBD51-7339-4F4F-88FB-0EB44250F072}" type="pres">
      <dgm:prSet presAssocID="{3CDD0D77-D291-426B-A195-FDC490ED95C4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59334790-656B-4AFD-8ECA-F70E57F6BF25}" type="pres">
      <dgm:prSet presAssocID="{3CDD0D77-D291-426B-A195-FDC490ED95C4}" presName="rootConnector" presStyleLbl="node3" presStyleIdx="1" presStyleCnt="3"/>
      <dgm:spPr/>
      <dgm:t>
        <a:bodyPr/>
        <a:lstStyle/>
        <a:p>
          <a:endParaRPr lang="de-AT"/>
        </a:p>
      </dgm:t>
    </dgm:pt>
    <dgm:pt modelId="{BC23CF8B-8AFC-491E-BB5B-1CCC04CE69E2}" type="pres">
      <dgm:prSet presAssocID="{3CDD0D77-D291-426B-A195-FDC490ED95C4}" presName="hierChild4" presStyleCnt="0"/>
      <dgm:spPr/>
    </dgm:pt>
    <dgm:pt modelId="{5B0A0BFF-02B7-4A33-B350-7C36A2D1FB2E}" type="pres">
      <dgm:prSet presAssocID="{3CDD0D77-D291-426B-A195-FDC490ED95C4}" presName="hierChild5" presStyleCnt="0"/>
      <dgm:spPr/>
    </dgm:pt>
    <dgm:pt modelId="{D95C7E45-8225-433D-BAD4-4823BB7430C3}" type="pres">
      <dgm:prSet presAssocID="{658C0CB8-83F7-4685-AA36-536AD2421DA2}" presName="hierChild5" presStyleCnt="0"/>
      <dgm:spPr/>
    </dgm:pt>
    <dgm:pt modelId="{D9FABC41-9651-48DE-B120-EBCDEC58208F}" type="pres">
      <dgm:prSet presAssocID="{5A5EA73B-738E-4B76-8DE0-CEFDE506C516}" presName="Name37" presStyleLbl="parChTrans1D2" presStyleIdx="2" presStyleCnt="3"/>
      <dgm:spPr/>
      <dgm:t>
        <a:bodyPr/>
        <a:lstStyle/>
        <a:p>
          <a:endParaRPr lang="de-AT"/>
        </a:p>
      </dgm:t>
    </dgm:pt>
    <dgm:pt modelId="{F165558F-0620-4317-9E1A-FAFE0C4717E2}" type="pres">
      <dgm:prSet presAssocID="{4065FDB3-7FCB-4075-A898-EAB2745E7EF7}" presName="hierRoot2" presStyleCnt="0">
        <dgm:presLayoutVars>
          <dgm:hierBranch val="init"/>
        </dgm:presLayoutVars>
      </dgm:prSet>
      <dgm:spPr/>
    </dgm:pt>
    <dgm:pt modelId="{D05B2296-61C8-4F7F-8D73-F64414309F8F}" type="pres">
      <dgm:prSet presAssocID="{4065FDB3-7FCB-4075-A898-EAB2745E7EF7}" presName="rootComposite" presStyleCnt="0"/>
      <dgm:spPr/>
    </dgm:pt>
    <dgm:pt modelId="{7946F339-11CD-4DB7-B722-DC1F2236DE35}" type="pres">
      <dgm:prSet presAssocID="{4065FDB3-7FCB-4075-A898-EAB2745E7EF7}" presName="rootText" presStyleLbl="node2" presStyleIdx="2" presStyleCnt="3" custScaleY="37854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7E7DA013-8ABA-45E8-899C-D935D2874408}" type="pres">
      <dgm:prSet presAssocID="{4065FDB3-7FCB-4075-A898-EAB2745E7EF7}" presName="rootConnector" presStyleLbl="node2" presStyleIdx="2" presStyleCnt="3"/>
      <dgm:spPr/>
      <dgm:t>
        <a:bodyPr/>
        <a:lstStyle/>
        <a:p>
          <a:endParaRPr lang="de-AT"/>
        </a:p>
      </dgm:t>
    </dgm:pt>
    <dgm:pt modelId="{452272FF-5915-4583-96F5-9B7BD1B7E59E}" type="pres">
      <dgm:prSet presAssocID="{4065FDB3-7FCB-4075-A898-EAB2745E7EF7}" presName="hierChild4" presStyleCnt="0"/>
      <dgm:spPr/>
    </dgm:pt>
    <dgm:pt modelId="{3BA1E8FA-3B5B-44EB-AE78-487AC5070A3F}" type="pres">
      <dgm:prSet presAssocID="{DCB12B76-67CC-40EB-88D7-38B299DEB23E}" presName="Name37" presStyleLbl="parChTrans1D3" presStyleIdx="2" presStyleCnt="3"/>
      <dgm:spPr/>
      <dgm:t>
        <a:bodyPr/>
        <a:lstStyle/>
        <a:p>
          <a:endParaRPr lang="de-AT"/>
        </a:p>
      </dgm:t>
    </dgm:pt>
    <dgm:pt modelId="{9906C252-AE87-4825-A58B-C423270F0E5E}" type="pres">
      <dgm:prSet presAssocID="{0BF1AB2F-0528-48E0-A24D-DB1F27F88394}" presName="hierRoot2" presStyleCnt="0">
        <dgm:presLayoutVars>
          <dgm:hierBranch val="init"/>
        </dgm:presLayoutVars>
      </dgm:prSet>
      <dgm:spPr/>
    </dgm:pt>
    <dgm:pt modelId="{59DD982C-F13C-4AA0-9BA3-E06F2743101F}" type="pres">
      <dgm:prSet presAssocID="{0BF1AB2F-0528-48E0-A24D-DB1F27F88394}" presName="rootComposite" presStyleCnt="0"/>
      <dgm:spPr/>
    </dgm:pt>
    <dgm:pt modelId="{05403E97-6704-4EA9-8A0B-DF6BA03B4760}" type="pres">
      <dgm:prSet presAssocID="{0BF1AB2F-0528-48E0-A24D-DB1F27F88394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AT"/>
        </a:p>
      </dgm:t>
    </dgm:pt>
    <dgm:pt modelId="{33F9A75D-F4E3-4C27-93E3-1C218B81133E}" type="pres">
      <dgm:prSet presAssocID="{0BF1AB2F-0528-48E0-A24D-DB1F27F88394}" presName="rootConnector" presStyleLbl="node3" presStyleIdx="2" presStyleCnt="3"/>
      <dgm:spPr/>
      <dgm:t>
        <a:bodyPr/>
        <a:lstStyle/>
        <a:p>
          <a:endParaRPr lang="de-AT"/>
        </a:p>
      </dgm:t>
    </dgm:pt>
    <dgm:pt modelId="{B45E37B9-6AC7-4090-A88B-1F8B44B7A81F}" type="pres">
      <dgm:prSet presAssocID="{0BF1AB2F-0528-48E0-A24D-DB1F27F88394}" presName="hierChild4" presStyleCnt="0"/>
      <dgm:spPr/>
    </dgm:pt>
    <dgm:pt modelId="{DB1F60B6-A28A-4B84-BBA0-9C9A8C87C6A2}" type="pres">
      <dgm:prSet presAssocID="{0BF1AB2F-0528-48E0-A24D-DB1F27F88394}" presName="hierChild5" presStyleCnt="0"/>
      <dgm:spPr/>
    </dgm:pt>
    <dgm:pt modelId="{83CB8BA2-685D-4F62-A59F-187DC477AE70}" type="pres">
      <dgm:prSet presAssocID="{4065FDB3-7FCB-4075-A898-EAB2745E7EF7}" presName="hierChild5" presStyleCnt="0"/>
      <dgm:spPr/>
    </dgm:pt>
    <dgm:pt modelId="{1A7B1BCD-EDA4-4E79-BEEB-51B315AF9E30}" type="pres">
      <dgm:prSet presAssocID="{52990AEB-022A-4BEF-8A50-3C564DE66DFB}" presName="hierChild3" presStyleCnt="0"/>
      <dgm:spPr/>
    </dgm:pt>
  </dgm:ptLst>
  <dgm:cxnLst>
    <dgm:cxn modelId="{2739A6E6-8DDA-4021-A6CD-74448E61B9D0}" type="presOf" srcId="{0BF1AB2F-0528-48E0-A24D-DB1F27F88394}" destId="{33F9A75D-F4E3-4C27-93E3-1C218B81133E}" srcOrd="1" destOrd="0" presId="urn:microsoft.com/office/officeart/2005/8/layout/orgChart1"/>
    <dgm:cxn modelId="{471880D0-FF39-461E-B75D-175C649A057B}" type="presOf" srcId="{DCB12B76-67CC-40EB-88D7-38B299DEB23E}" destId="{3BA1E8FA-3B5B-44EB-AE78-487AC5070A3F}" srcOrd="0" destOrd="0" presId="urn:microsoft.com/office/officeart/2005/8/layout/orgChart1"/>
    <dgm:cxn modelId="{7240B0DA-4541-41AB-8951-DDB567427AF3}" type="presOf" srcId="{52990AEB-022A-4BEF-8A50-3C564DE66DFB}" destId="{1DCBAFF2-BCA0-48F6-A61A-CC2010A51F7C}" srcOrd="0" destOrd="0" presId="urn:microsoft.com/office/officeart/2005/8/layout/orgChart1"/>
    <dgm:cxn modelId="{B1D27BDA-B407-491F-9CF6-D0234339E222}" type="presOf" srcId="{C5532226-6E0B-4BE4-9824-CE50C6F41E57}" destId="{A138DB50-89AE-4454-B913-98D23BA863C8}" srcOrd="0" destOrd="0" presId="urn:microsoft.com/office/officeart/2005/8/layout/orgChart1"/>
    <dgm:cxn modelId="{244AFA1D-A9B7-43C3-A20E-E1EA7C778DD7}" type="presOf" srcId="{4065FDB3-7FCB-4075-A898-EAB2745E7EF7}" destId="{7946F339-11CD-4DB7-B722-DC1F2236DE35}" srcOrd="0" destOrd="0" presId="urn:microsoft.com/office/officeart/2005/8/layout/orgChart1"/>
    <dgm:cxn modelId="{6DDE7B14-81C9-4771-BBED-87B96BCC1160}" type="presOf" srcId="{9034E8F8-2929-4DAC-8376-C750DA0B73B9}" destId="{047F95F8-A105-4041-84B1-9C6C54F740D3}" srcOrd="0" destOrd="0" presId="urn:microsoft.com/office/officeart/2005/8/layout/orgChart1"/>
    <dgm:cxn modelId="{2C4381CC-17A5-4832-93F3-E979B8A07745}" type="presOf" srcId="{4065FDB3-7FCB-4075-A898-EAB2745E7EF7}" destId="{7E7DA013-8ABA-45E8-899C-D935D2874408}" srcOrd="1" destOrd="0" presId="urn:microsoft.com/office/officeart/2005/8/layout/orgChart1"/>
    <dgm:cxn modelId="{0BF4DB10-1D9B-4122-B943-42826276BBC6}" type="presOf" srcId="{A3147879-7F7D-489D-B40B-EC92B0B50313}" destId="{7CAA92E3-BAE4-48F6-B93F-41301DBD97A2}" srcOrd="0" destOrd="0" presId="urn:microsoft.com/office/officeart/2005/8/layout/orgChart1"/>
    <dgm:cxn modelId="{5555AC30-619E-45D7-B0DB-610D7FC15032}" type="presOf" srcId="{3120579F-46E9-41AC-BAB4-346807E37DEA}" destId="{249E34C8-3A5F-485F-91CD-C0EA0AA98308}" srcOrd="0" destOrd="0" presId="urn:microsoft.com/office/officeart/2005/8/layout/orgChart1"/>
    <dgm:cxn modelId="{15E8D732-9DD5-4C3E-A1EB-86FABEA0E465}" srcId="{52990AEB-022A-4BEF-8A50-3C564DE66DFB}" destId="{658C0CB8-83F7-4685-AA36-536AD2421DA2}" srcOrd="1" destOrd="0" parTransId="{22B98900-A450-40FF-AD4E-A11BDB842FB2}" sibTransId="{2B0BA91D-BDC7-4417-9EC3-260760377193}"/>
    <dgm:cxn modelId="{6F2BA0D3-DD68-43CC-B05D-30152FA5DAA6}" srcId="{A3147879-7F7D-489D-B40B-EC92B0B50313}" destId="{3120579F-46E9-41AC-BAB4-346807E37DEA}" srcOrd="0" destOrd="0" parTransId="{C5532226-6E0B-4BE4-9824-CE50C6F41E57}" sibTransId="{42EA9200-FBFA-4622-9467-C1455411FAF3}"/>
    <dgm:cxn modelId="{689BFB4B-68DC-431C-9343-500C20793A6D}" type="presOf" srcId="{22B98900-A450-40FF-AD4E-A11BDB842FB2}" destId="{11B8CFCD-A533-465D-A445-C34C292C51F5}" srcOrd="0" destOrd="0" presId="urn:microsoft.com/office/officeart/2005/8/layout/orgChart1"/>
    <dgm:cxn modelId="{FC235668-F455-47E2-9729-5CF44719D8C0}" type="presOf" srcId="{0BF1AB2F-0528-48E0-A24D-DB1F27F88394}" destId="{05403E97-6704-4EA9-8A0B-DF6BA03B4760}" srcOrd="0" destOrd="0" presId="urn:microsoft.com/office/officeart/2005/8/layout/orgChart1"/>
    <dgm:cxn modelId="{A879C57F-4EF3-4A87-9D9D-72B81D9F2C54}" type="presOf" srcId="{3CDD0D77-D291-426B-A195-FDC490ED95C4}" destId="{396CBD51-7339-4F4F-88FB-0EB44250F072}" srcOrd="0" destOrd="0" presId="urn:microsoft.com/office/officeart/2005/8/layout/orgChart1"/>
    <dgm:cxn modelId="{CA1997CF-13FD-4D23-BBC4-CF6BA40A2912}" type="presOf" srcId="{52990AEB-022A-4BEF-8A50-3C564DE66DFB}" destId="{C5513468-E59B-43A4-AF0D-2632012D0225}" srcOrd="1" destOrd="0" presId="urn:microsoft.com/office/officeart/2005/8/layout/orgChart1"/>
    <dgm:cxn modelId="{1FA6B493-230F-408B-A17C-78B5931B105E}" type="presOf" srcId="{A3147879-7F7D-489D-B40B-EC92B0B50313}" destId="{1A9A3C04-8453-4B9A-9AEF-21724E09DF46}" srcOrd="1" destOrd="0" presId="urn:microsoft.com/office/officeart/2005/8/layout/orgChart1"/>
    <dgm:cxn modelId="{6321C818-70EA-4184-B76D-F5DD018CE399}" type="presOf" srcId="{5A5EA73B-738E-4B76-8DE0-CEFDE506C516}" destId="{D9FABC41-9651-48DE-B120-EBCDEC58208F}" srcOrd="0" destOrd="0" presId="urn:microsoft.com/office/officeart/2005/8/layout/orgChart1"/>
    <dgm:cxn modelId="{F941E90C-50DE-408F-89D1-63ED4668565C}" srcId="{4065FDB3-7FCB-4075-A898-EAB2745E7EF7}" destId="{0BF1AB2F-0528-48E0-A24D-DB1F27F88394}" srcOrd="0" destOrd="0" parTransId="{DCB12B76-67CC-40EB-88D7-38B299DEB23E}" sibTransId="{F160113A-3B3A-4B2F-8920-8B801036A78D}"/>
    <dgm:cxn modelId="{5C1756CA-7638-43ED-B6BD-EB272FDBB23F}" srcId="{52990AEB-022A-4BEF-8A50-3C564DE66DFB}" destId="{A3147879-7F7D-489D-B40B-EC92B0B50313}" srcOrd="0" destOrd="0" parTransId="{F831C9B7-068F-49CE-BE69-AFD4EB5E60E3}" sibTransId="{2B350CA2-7465-4200-B126-035DDB8F9A22}"/>
    <dgm:cxn modelId="{55DC0705-68F4-4894-9F6B-78EE87BEDB56}" srcId="{658C0CB8-83F7-4685-AA36-536AD2421DA2}" destId="{3CDD0D77-D291-426B-A195-FDC490ED95C4}" srcOrd="0" destOrd="0" parTransId="{EDB382F1-9E47-4323-AABA-A931A8AC318F}" sibTransId="{7D76B7D1-5384-468A-A1DB-028683A4C602}"/>
    <dgm:cxn modelId="{0859F281-84B6-4B67-9A8F-D0804AF7643C}" type="presOf" srcId="{658C0CB8-83F7-4685-AA36-536AD2421DA2}" destId="{5BBF553A-36F0-404C-8120-4EA811C6116D}" srcOrd="0" destOrd="0" presId="urn:microsoft.com/office/officeart/2005/8/layout/orgChart1"/>
    <dgm:cxn modelId="{91A547DE-8391-4D10-975B-F47B94947920}" srcId="{52990AEB-022A-4BEF-8A50-3C564DE66DFB}" destId="{4065FDB3-7FCB-4075-A898-EAB2745E7EF7}" srcOrd="2" destOrd="0" parTransId="{5A5EA73B-738E-4B76-8DE0-CEFDE506C516}" sibTransId="{3FD268E3-3CD3-420F-9AEE-46062CFF1502}"/>
    <dgm:cxn modelId="{A5D5FEB8-02DE-4EE2-AA09-5C238C695EE3}" type="presOf" srcId="{3CDD0D77-D291-426B-A195-FDC490ED95C4}" destId="{59334790-656B-4AFD-8ECA-F70E57F6BF25}" srcOrd="1" destOrd="0" presId="urn:microsoft.com/office/officeart/2005/8/layout/orgChart1"/>
    <dgm:cxn modelId="{CCDDF6D4-8098-42D0-BD5C-E187ED376B02}" type="presOf" srcId="{EDB382F1-9E47-4323-AABA-A931A8AC318F}" destId="{FA666B75-A9E1-4A4B-81F7-6A5D05F5B0C9}" srcOrd="0" destOrd="0" presId="urn:microsoft.com/office/officeart/2005/8/layout/orgChart1"/>
    <dgm:cxn modelId="{E2440777-4E00-4131-8125-E03F898649E5}" type="presOf" srcId="{658C0CB8-83F7-4685-AA36-536AD2421DA2}" destId="{B4660D87-E7F1-4347-994E-E38F283AEFD3}" srcOrd="1" destOrd="0" presId="urn:microsoft.com/office/officeart/2005/8/layout/orgChart1"/>
    <dgm:cxn modelId="{5B22AEB0-DF7C-489E-8BD2-7E97883680EC}" type="presOf" srcId="{3120579F-46E9-41AC-BAB4-346807E37DEA}" destId="{59FDAA76-0B01-4A71-99A2-1F74BCD0258E}" srcOrd="1" destOrd="0" presId="urn:microsoft.com/office/officeart/2005/8/layout/orgChart1"/>
    <dgm:cxn modelId="{CDCD8704-C7EF-44BC-8EFF-69A902F67577}" srcId="{9034E8F8-2929-4DAC-8376-C750DA0B73B9}" destId="{52990AEB-022A-4BEF-8A50-3C564DE66DFB}" srcOrd="0" destOrd="0" parTransId="{119DD88B-0FD9-4560-BBEF-EAD50C790FF2}" sibTransId="{FD337AD7-422F-4822-AA01-18D51AA667CB}"/>
    <dgm:cxn modelId="{49D21F4F-81C7-4ACF-9C6B-C3E19CE7A6B7}" type="presOf" srcId="{F831C9B7-068F-49CE-BE69-AFD4EB5E60E3}" destId="{DCCD5CBC-8EC5-48DD-AD55-28D608FFDF56}" srcOrd="0" destOrd="0" presId="urn:microsoft.com/office/officeart/2005/8/layout/orgChart1"/>
    <dgm:cxn modelId="{998FE600-2DE0-42A1-A4FF-926A253E8C8B}" type="presParOf" srcId="{047F95F8-A105-4041-84B1-9C6C54F740D3}" destId="{88E3CB64-F2A6-465E-B7D9-0D0AEB5DE763}" srcOrd="0" destOrd="0" presId="urn:microsoft.com/office/officeart/2005/8/layout/orgChart1"/>
    <dgm:cxn modelId="{A1519624-357A-4F06-99B3-E5EEB4073B6F}" type="presParOf" srcId="{88E3CB64-F2A6-465E-B7D9-0D0AEB5DE763}" destId="{60DE57D1-391B-4C63-8C78-9064C7660762}" srcOrd="0" destOrd="0" presId="urn:microsoft.com/office/officeart/2005/8/layout/orgChart1"/>
    <dgm:cxn modelId="{C413BF9B-64B5-4BA9-B68A-7F2ADB021FC9}" type="presParOf" srcId="{60DE57D1-391B-4C63-8C78-9064C7660762}" destId="{1DCBAFF2-BCA0-48F6-A61A-CC2010A51F7C}" srcOrd="0" destOrd="0" presId="urn:microsoft.com/office/officeart/2005/8/layout/orgChart1"/>
    <dgm:cxn modelId="{FF9ADEC5-DB5B-4416-97D7-78C2B81A558D}" type="presParOf" srcId="{60DE57D1-391B-4C63-8C78-9064C7660762}" destId="{C5513468-E59B-43A4-AF0D-2632012D0225}" srcOrd="1" destOrd="0" presId="urn:microsoft.com/office/officeart/2005/8/layout/orgChart1"/>
    <dgm:cxn modelId="{0FAF5B76-83F5-4E6C-82D8-0135D3DEEAAC}" type="presParOf" srcId="{88E3CB64-F2A6-465E-B7D9-0D0AEB5DE763}" destId="{F0B4E194-078F-4B3D-9B87-C34AEE162CC4}" srcOrd="1" destOrd="0" presId="urn:microsoft.com/office/officeart/2005/8/layout/orgChart1"/>
    <dgm:cxn modelId="{EAD2E810-6E66-4C3B-8BB7-18F7F763036F}" type="presParOf" srcId="{F0B4E194-078F-4B3D-9B87-C34AEE162CC4}" destId="{DCCD5CBC-8EC5-48DD-AD55-28D608FFDF56}" srcOrd="0" destOrd="0" presId="urn:microsoft.com/office/officeart/2005/8/layout/orgChart1"/>
    <dgm:cxn modelId="{3D330909-E059-43A2-88BE-49076C401B31}" type="presParOf" srcId="{F0B4E194-078F-4B3D-9B87-C34AEE162CC4}" destId="{7DCB7244-BCF5-42DA-9B02-810E42BE3290}" srcOrd="1" destOrd="0" presId="urn:microsoft.com/office/officeart/2005/8/layout/orgChart1"/>
    <dgm:cxn modelId="{7F14E59C-6668-4261-9EA4-E9C11715B46B}" type="presParOf" srcId="{7DCB7244-BCF5-42DA-9B02-810E42BE3290}" destId="{09F0FE13-E3E8-4A61-AB9B-C721957CC268}" srcOrd="0" destOrd="0" presId="urn:microsoft.com/office/officeart/2005/8/layout/orgChart1"/>
    <dgm:cxn modelId="{E64DADE8-B2E3-470F-BDEC-9426022C7314}" type="presParOf" srcId="{09F0FE13-E3E8-4A61-AB9B-C721957CC268}" destId="{7CAA92E3-BAE4-48F6-B93F-41301DBD97A2}" srcOrd="0" destOrd="0" presId="urn:microsoft.com/office/officeart/2005/8/layout/orgChart1"/>
    <dgm:cxn modelId="{CBFC03B1-C374-4BA8-9E42-845CD7952F0C}" type="presParOf" srcId="{09F0FE13-E3E8-4A61-AB9B-C721957CC268}" destId="{1A9A3C04-8453-4B9A-9AEF-21724E09DF46}" srcOrd="1" destOrd="0" presId="urn:microsoft.com/office/officeart/2005/8/layout/orgChart1"/>
    <dgm:cxn modelId="{87B02F89-8437-4405-BE6E-A39337775169}" type="presParOf" srcId="{7DCB7244-BCF5-42DA-9B02-810E42BE3290}" destId="{A35ECF1F-8EB1-4B3D-86A7-E0F6C6E1E88A}" srcOrd="1" destOrd="0" presId="urn:microsoft.com/office/officeart/2005/8/layout/orgChart1"/>
    <dgm:cxn modelId="{9ADA190A-3E5A-4E36-BFCD-36D9CEFC499B}" type="presParOf" srcId="{A35ECF1F-8EB1-4B3D-86A7-E0F6C6E1E88A}" destId="{A138DB50-89AE-4454-B913-98D23BA863C8}" srcOrd="0" destOrd="0" presId="urn:microsoft.com/office/officeart/2005/8/layout/orgChart1"/>
    <dgm:cxn modelId="{39662781-8143-412D-AC60-D79D8424B942}" type="presParOf" srcId="{A35ECF1F-8EB1-4B3D-86A7-E0F6C6E1E88A}" destId="{85679E2F-7785-4DDF-B2EA-A0F8684436E1}" srcOrd="1" destOrd="0" presId="urn:microsoft.com/office/officeart/2005/8/layout/orgChart1"/>
    <dgm:cxn modelId="{A8B22759-EE55-4A0E-BCE3-FE9E396D4C7B}" type="presParOf" srcId="{85679E2F-7785-4DDF-B2EA-A0F8684436E1}" destId="{B0E0BE76-2B4F-4AA3-8B41-E2E74401626D}" srcOrd="0" destOrd="0" presId="urn:microsoft.com/office/officeart/2005/8/layout/orgChart1"/>
    <dgm:cxn modelId="{C20E0E8A-5CD9-4E33-960C-B7E0F5F3E33F}" type="presParOf" srcId="{B0E0BE76-2B4F-4AA3-8B41-E2E74401626D}" destId="{249E34C8-3A5F-485F-91CD-C0EA0AA98308}" srcOrd="0" destOrd="0" presId="urn:microsoft.com/office/officeart/2005/8/layout/orgChart1"/>
    <dgm:cxn modelId="{56E347E3-300B-4240-A56A-FAE3FFE857FA}" type="presParOf" srcId="{B0E0BE76-2B4F-4AA3-8B41-E2E74401626D}" destId="{59FDAA76-0B01-4A71-99A2-1F74BCD0258E}" srcOrd="1" destOrd="0" presId="urn:microsoft.com/office/officeart/2005/8/layout/orgChart1"/>
    <dgm:cxn modelId="{55EDBB8F-9907-440A-ABBF-81F4B7C92CD2}" type="presParOf" srcId="{85679E2F-7785-4DDF-B2EA-A0F8684436E1}" destId="{58AF20F0-D3D7-409A-8A7D-8045D2C85487}" srcOrd="1" destOrd="0" presId="urn:microsoft.com/office/officeart/2005/8/layout/orgChart1"/>
    <dgm:cxn modelId="{21E2FBAE-F5E4-4F2C-B59B-D3E43DFB5458}" type="presParOf" srcId="{85679E2F-7785-4DDF-B2EA-A0F8684436E1}" destId="{68EFE1CA-0457-41C9-81EE-35058589925D}" srcOrd="2" destOrd="0" presId="urn:microsoft.com/office/officeart/2005/8/layout/orgChart1"/>
    <dgm:cxn modelId="{F6269E50-C6E4-4A90-9A7A-FF87C2DF0C27}" type="presParOf" srcId="{7DCB7244-BCF5-42DA-9B02-810E42BE3290}" destId="{437DE863-A07C-418A-B6B8-D0A9A9BBA1BB}" srcOrd="2" destOrd="0" presId="urn:microsoft.com/office/officeart/2005/8/layout/orgChart1"/>
    <dgm:cxn modelId="{8FF4559E-3CBA-4240-8D86-788CCBFEAB46}" type="presParOf" srcId="{F0B4E194-078F-4B3D-9B87-C34AEE162CC4}" destId="{11B8CFCD-A533-465D-A445-C34C292C51F5}" srcOrd="2" destOrd="0" presId="urn:microsoft.com/office/officeart/2005/8/layout/orgChart1"/>
    <dgm:cxn modelId="{3C8E9665-52F4-4ABA-B34A-B9925BCDC7FD}" type="presParOf" srcId="{F0B4E194-078F-4B3D-9B87-C34AEE162CC4}" destId="{6D8BBF5F-2381-4641-991D-CEC3E5DF4513}" srcOrd="3" destOrd="0" presId="urn:microsoft.com/office/officeart/2005/8/layout/orgChart1"/>
    <dgm:cxn modelId="{1DACF585-F215-4FF7-B763-E38FF9D12A3A}" type="presParOf" srcId="{6D8BBF5F-2381-4641-991D-CEC3E5DF4513}" destId="{7A2C6823-86B1-4B71-BD00-9F84116067A4}" srcOrd="0" destOrd="0" presId="urn:microsoft.com/office/officeart/2005/8/layout/orgChart1"/>
    <dgm:cxn modelId="{8931A54F-5073-4BF7-AD8D-19A88B123F81}" type="presParOf" srcId="{7A2C6823-86B1-4B71-BD00-9F84116067A4}" destId="{5BBF553A-36F0-404C-8120-4EA811C6116D}" srcOrd="0" destOrd="0" presId="urn:microsoft.com/office/officeart/2005/8/layout/orgChart1"/>
    <dgm:cxn modelId="{A0416CFF-0656-40A7-AC79-C1BD808B0C01}" type="presParOf" srcId="{7A2C6823-86B1-4B71-BD00-9F84116067A4}" destId="{B4660D87-E7F1-4347-994E-E38F283AEFD3}" srcOrd="1" destOrd="0" presId="urn:microsoft.com/office/officeart/2005/8/layout/orgChart1"/>
    <dgm:cxn modelId="{CFCBBBC7-A2EF-4FC4-B7E3-682ED1F21203}" type="presParOf" srcId="{6D8BBF5F-2381-4641-991D-CEC3E5DF4513}" destId="{283C5D63-159A-45ED-B9CD-E290224BB87C}" srcOrd="1" destOrd="0" presId="urn:microsoft.com/office/officeart/2005/8/layout/orgChart1"/>
    <dgm:cxn modelId="{D2F3949A-6350-44BE-A0AC-12EE9BC7B923}" type="presParOf" srcId="{283C5D63-159A-45ED-B9CD-E290224BB87C}" destId="{FA666B75-A9E1-4A4B-81F7-6A5D05F5B0C9}" srcOrd="0" destOrd="0" presId="urn:microsoft.com/office/officeart/2005/8/layout/orgChart1"/>
    <dgm:cxn modelId="{B18C407C-772A-45C0-B770-668DCC7FB8E6}" type="presParOf" srcId="{283C5D63-159A-45ED-B9CD-E290224BB87C}" destId="{3C9F20F5-5809-4568-88D5-A53F9246B17F}" srcOrd="1" destOrd="0" presId="urn:microsoft.com/office/officeart/2005/8/layout/orgChart1"/>
    <dgm:cxn modelId="{3CFD2853-1FCD-41DE-BFAA-1282B7340569}" type="presParOf" srcId="{3C9F20F5-5809-4568-88D5-A53F9246B17F}" destId="{1573E450-6D04-438D-BDFF-25FA74134E43}" srcOrd="0" destOrd="0" presId="urn:microsoft.com/office/officeart/2005/8/layout/orgChart1"/>
    <dgm:cxn modelId="{65449E67-6D33-4054-98DF-C4990AC59188}" type="presParOf" srcId="{1573E450-6D04-438D-BDFF-25FA74134E43}" destId="{396CBD51-7339-4F4F-88FB-0EB44250F072}" srcOrd="0" destOrd="0" presId="urn:microsoft.com/office/officeart/2005/8/layout/orgChart1"/>
    <dgm:cxn modelId="{A61085DC-044D-41CF-964A-0AFAB87225C3}" type="presParOf" srcId="{1573E450-6D04-438D-BDFF-25FA74134E43}" destId="{59334790-656B-4AFD-8ECA-F70E57F6BF25}" srcOrd="1" destOrd="0" presId="urn:microsoft.com/office/officeart/2005/8/layout/orgChart1"/>
    <dgm:cxn modelId="{9433B071-53CE-48BF-A034-3F374B62247F}" type="presParOf" srcId="{3C9F20F5-5809-4568-88D5-A53F9246B17F}" destId="{BC23CF8B-8AFC-491E-BB5B-1CCC04CE69E2}" srcOrd="1" destOrd="0" presId="urn:microsoft.com/office/officeart/2005/8/layout/orgChart1"/>
    <dgm:cxn modelId="{AD571B44-A6DB-4C9D-9B0E-3CFEB7B9BF29}" type="presParOf" srcId="{3C9F20F5-5809-4568-88D5-A53F9246B17F}" destId="{5B0A0BFF-02B7-4A33-B350-7C36A2D1FB2E}" srcOrd="2" destOrd="0" presId="urn:microsoft.com/office/officeart/2005/8/layout/orgChart1"/>
    <dgm:cxn modelId="{F52798E7-E78F-439D-968A-1E016201C38C}" type="presParOf" srcId="{6D8BBF5F-2381-4641-991D-CEC3E5DF4513}" destId="{D95C7E45-8225-433D-BAD4-4823BB7430C3}" srcOrd="2" destOrd="0" presId="urn:microsoft.com/office/officeart/2005/8/layout/orgChart1"/>
    <dgm:cxn modelId="{F34533BF-BA3F-41D6-885A-5B2AA64FD709}" type="presParOf" srcId="{F0B4E194-078F-4B3D-9B87-C34AEE162CC4}" destId="{D9FABC41-9651-48DE-B120-EBCDEC58208F}" srcOrd="4" destOrd="0" presId="urn:microsoft.com/office/officeart/2005/8/layout/orgChart1"/>
    <dgm:cxn modelId="{FFC59E9D-8852-4630-B3E5-AB6374731A25}" type="presParOf" srcId="{F0B4E194-078F-4B3D-9B87-C34AEE162CC4}" destId="{F165558F-0620-4317-9E1A-FAFE0C4717E2}" srcOrd="5" destOrd="0" presId="urn:microsoft.com/office/officeart/2005/8/layout/orgChart1"/>
    <dgm:cxn modelId="{59C800EB-346C-4BBB-98B4-1EC632F77F27}" type="presParOf" srcId="{F165558F-0620-4317-9E1A-FAFE0C4717E2}" destId="{D05B2296-61C8-4F7F-8D73-F64414309F8F}" srcOrd="0" destOrd="0" presId="urn:microsoft.com/office/officeart/2005/8/layout/orgChart1"/>
    <dgm:cxn modelId="{E0C62D36-39D2-417A-9E6E-DC979A366933}" type="presParOf" srcId="{D05B2296-61C8-4F7F-8D73-F64414309F8F}" destId="{7946F339-11CD-4DB7-B722-DC1F2236DE35}" srcOrd="0" destOrd="0" presId="urn:microsoft.com/office/officeart/2005/8/layout/orgChart1"/>
    <dgm:cxn modelId="{A76046B7-FE45-439E-8DDA-D9EED1993758}" type="presParOf" srcId="{D05B2296-61C8-4F7F-8D73-F64414309F8F}" destId="{7E7DA013-8ABA-45E8-899C-D935D2874408}" srcOrd="1" destOrd="0" presId="urn:microsoft.com/office/officeart/2005/8/layout/orgChart1"/>
    <dgm:cxn modelId="{9B465CE1-039C-4401-AA0B-68F567C562E1}" type="presParOf" srcId="{F165558F-0620-4317-9E1A-FAFE0C4717E2}" destId="{452272FF-5915-4583-96F5-9B7BD1B7E59E}" srcOrd="1" destOrd="0" presId="urn:microsoft.com/office/officeart/2005/8/layout/orgChart1"/>
    <dgm:cxn modelId="{BC548BDC-7A1F-45B2-945A-FC85AEF73279}" type="presParOf" srcId="{452272FF-5915-4583-96F5-9B7BD1B7E59E}" destId="{3BA1E8FA-3B5B-44EB-AE78-487AC5070A3F}" srcOrd="0" destOrd="0" presId="urn:microsoft.com/office/officeart/2005/8/layout/orgChart1"/>
    <dgm:cxn modelId="{555D67B0-DBB4-4D49-90AB-0CEBD589F664}" type="presParOf" srcId="{452272FF-5915-4583-96F5-9B7BD1B7E59E}" destId="{9906C252-AE87-4825-A58B-C423270F0E5E}" srcOrd="1" destOrd="0" presId="urn:microsoft.com/office/officeart/2005/8/layout/orgChart1"/>
    <dgm:cxn modelId="{1C5E3737-3D97-47F1-B3D6-C35431D3C9EA}" type="presParOf" srcId="{9906C252-AE87-4825-A58B-C423270F0E5E}" destId="{59DD982C-F13C-4AA0-9BA3-E06F2743101F}" srcOrd="0" destOrd="0" presId="urn:microsoft.com/office/officeart/2005/8/layout/orgChart1"/>
    <dgm:cxn modelId="{BAD5D7C3-D409-4494-9C35-0E945064537E}" type="presParOf" srcId="{59DD982C-F13C-4AA0-9BA3-E06F2743101F}" destId="{05403E97-6704-4EA9-8A0B-DF6BA03B4760}" srcOrd="0" destOrd="0" presId="urn:microsoft.com/office/officeart/2005/8/layout/orgChart1"/>
    <dgm:cxn modelId="{E02B913A-4785-4FEA-93CC-6F62FA28663E}" type="presParOf" srcId="{59DD982C-F13C-4AA0-9BA3-E06F2743101F}" destId="{33F9A75D-F4E3-4C27-93E3-1C218B81133E}" srcOrd="1" destOrd="0" presId="urn:microsoft.com/office/officeart/2005/8/layout/orgChart1"/>
    <dgm:cxn modelId="{E47AB7CB-2275-42C3-B1CB-84B0B3ADDBDA}" type="presParOf" srcId="{9906C252-AE87-4825-A58B-C423270F0E5E}" destId="{B45E37B9-6AC7-4090-A88B-1F8B44B7A81F}" srcOrd="1" destOrd="0" presId="urn:microsoft.com/office/officeart/2005/8/layout/orgChart1"/>
    <dgm:cxn modelId="{BD0BEAD8-7F83-40B8-AA89-31FD460ACB04}" type="presParOf" srcId="{9906C252-AE87-4825-A58B-C423270F0E5E}" destId="{DB1F60B6-A28A-4B84-BBA0-9C9A8C87C6A2}" srcOrd="2" destOrd="0" presId="urn:microsoft.com/office/officeart/2005/8/layout/orgChart1"/>
    <dgm:cxn modelId="{DF5A1A27-F3A4-4547-87A8-DC5050E5E7C6}" type="presParOf" srcId="{F165558F-0620-4317-9E1A-FAFE0C4717E2}" destId="{83CB8BA2-685D-4F62-A59F-187DC477AE70}" srcOrd="2" destOrd="0" presId="urn:microsoft.com/office/officeart/2005/8/layout/orgChart1"/>
    <dgm:cxn modelId="{53FAF41B-9A83-4EEC-AF5A-7D4C6A43690C}" type="presParOf" srcId="{88E3CB64-F2A6-465E-B7D9-0D0AEB5DE763}" destId="{1A7B1BCD-EDA4-4E79-BEEB-51B315AF9E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7A75A-C85B-4A18-AA42-33B77840C2CE}">
      <dsp:nvSpPr>
        <dsp:cNvPr id="0" name=""/>
        <dsp:cNvSpPr/>
      </dsp:nvSpPr>
      <dsp:spPr>
        <a:xfrm>
          <a:off x="4876" y="410949"/>
          <a:ext cx="2501948" cy="1000779"/>
        </a:xfrm>
        <a:prstGeom prst="chevron">
          <a:avLst/>
        </a:prstGeom>
        <a:solidFill>
          <a:srgbClr val="548A5D">
            <a:alpha val="7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smtClean="0">
              <a:latin typeface="Arial Black" pitchFamily="34" charset="0"/>
              <a:cs typeface="Arial" pitchFamily="34" charset="0"/>
            </a:rPr>
            <a:t>KUNDEN-SERVICE</a:t>
          </a:r>
          <a:endParaRPr lang="de-AT" sz="1600" kern="1200">
            <a:latin typeface="Arial Black" pitchFamily="34" charset="0"/>
            <a:cs typeface="Arial" pitchFamily="34" charset="0"/>
          </a:endParaRPr>
        </a:p>
      </dsp:txBody>
      <dsp:txXfrm>
        <a:off x="505266" y="410949"/>
        <a:ext cx="1501169" cy="1000779"/>
      </dsp:txXfrm>
    </dsp:sp>
    <dsp:sp modelId="{76E926CF-ADB0-4D82-9BBA-0860E3E1A8EB}">
      <dsp:nvSpPr>
        <dsp:cNvPr id="0" name=""/>
        <dsp:cNvSpPr/>
      </dsp:nvSpPr>
      <dsp:spPr>
        <a:xfrm>
          <a:off x="2181571" y="496016"/>
          <a:ext cx="1337112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City </a:t>
          </a:r>
          <a:r>
            <a:rPr lang="de-AT" sz="1100" kern="120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App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96894" y="496016"/>
        <a:ext cx="506466" cy="830646"/>
      </dsp:txXfrm>
    </dsp:sp>
    <dsp:sp modelId="{7C344AB2-2C31-41FB-8F52-1BC6DEE69250}">
      <dsp:nvSpPr>
        <dsp:cNvPr id="0" name=""/>
        <dsp:cNvSpPr/>
      </dsp:nvSpPr>
      <dsp:spPr>
        <a:xfrm>
          <a:off x="3227958" y="496016"/>
          <a:ext cx="1260548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City Box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43281" y="496016"/>
        <a:ext cx="429902" cy="830646"/>
      </dsp:txXfrm>
    </dsp:sp>
    <dsp:sp modelId="{74438391-EFB5-45D0-92CA-38D1A5BFF9F6}">
      <dsp:nvSpPr>
        <dsp:cNvPr id="0" name=""/>
        <dsp:cNvSpPr/>
      </dsp:nvSpPr>
      <dsp:spPr>
        <a:xfrm>
          <a:off x="4876" y="1551838"/>
          <a:ext cx="2501948" cy="1000779"/>
        </a:xfrm>
        <a:prstGeom prst="chevron">
          <a:avLst/>
        </a:prstGeom>
        <a:solidFill>
          <a:srgbClr val="548A5D">
            <a:alpha val="7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smtClean="0">
              <a:latin typeface="Arial Black" pitchFamily="34" charset="0"/>
              <a:cs typeface="Arial" pitchFamily="34" charset="0"/>
            </a:rPr>
            <a:t>KUNDEN-BINDUNG</a:t>
          </a:r>
          <a:endParaRPr lang="de-AT" sz="1600" kern="1200">
            <a:latin typeface="Arial Black" pitchFamily="34" charset="0"/>
            <a:cs typeface="Arial" pitchFamily="34" charset="0"/>
          </a:endParaRPr>
        </a:p>
      </dsp:txBody>
      <dsp:txXfrm>
        <a:off x="505266" y="1551838"/>
        <a:ext cx="1501169" cy="1000779"/>
      </dsp:txXfrm>
    </dsp:sp>
    <dsp:sp modelId="{E71CF7DA-F820-42B6-B226-D8AF8B468D81}">
      <dsp:nvSpPr>
        <dsp:cNvPr id="0" name=""/>
        <dsp:cNvSpPr/>
      </dsp:nvSpPr>
      <dsp:spPr>
        <a:xfrm>
          <a:off x="2181571" y="1636904"/>
          <a:ext cx="2076617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Parkplatzlösungen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96894" y="1636904"/>
        <a:ext cx="1245971" cy="830646"/>
      </dsp:txXfrm>
    </dsp:sp>
    <dsp:sp modelId="{412BEDD9-87D6-46D2-96BF-E07E7481CBC1}">
      <dsp:nvSpPr>
        <dsp:cNvPr id="0" name=""/>
        <dsp:cNvSpPr/>
      </dsp:nvSpPr>
      <dsp:spPr>
        <a:xfrm>
          <a:off x="3967462" y="1636904"/>
          <a:ext cx="2076617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Beacons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82785" y="1636904"/>
        <a:ext cx="1245971" cy="830646"/>
      </dsp:txXfrm>
    </dsp:sp>
    <dsp:sp modelId="{073CFBDE-002A-42C9-8C9D-C6C1F33BCC8B}">
      <dsp:nvSpPr>
        <dsp:cNvPr id="0" name=""/>
        <dsp:cNvSpPr/>
      </dsp:nvSpPr>
      <dsp:spPr>
        <a:xfrm>
          <a:off x="4876" y="2692726"/>
          <a:ext cx="2501948" cy="1000779"/>
        </a:xfrm>
        <a:prstGeom prst="chevron">
          <a:avLst/>
        </a:prstGeom>
        <a:solidFill>
          <a:srgbClr val="548A5D">
            <a:alpha val="7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smtClean="0">
              <a:latin typeface="Arial Black" pitchFamily="34" charset="0"/>
              <a:cs typeface="Arial" pitchFamily="34" charset="0"/>
            </a:rPr>
            <a:t>KAUFKRAFT-STÄRKUNG</a:t>
          </a:r>
          <a:endParaRPr lang="de-AT" sz="1600" kern="1200">
            <a:latin typeface="Arial Black" pitchFamily="34" charset="0"/>
            <a:cs typeface="Arial" pitchFamily="34" charset="0"/>
          </a:endParaRPr>
        </a:p>
      </dsp:txBody>
      <dsp:txXfrm>
        <a:off x="505266" y="2692726"/>
        <a:ext cx="1501169" cy="1000779"/>
      </dsp:txXfrm>
    </dsp:sp>
    <dsp:sp modelId="{BA554F97-0B10-43B1-AA25-96AF8109EDE0}">
      <dsp:nvSpPr>
        <dsp:cNvPr id="0" name=""/>
        <dsp:cNvSpPr/>
      </dsp:nvSpPr>
      <dsp:spPr>
        <a:xfrm>
          <a:off x="2181571" y="2777792"/>
          <a:ext cx="2076617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City Gutscheincard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96894" y="2777792"/>
        <a:ext cx="1245971" cy="830646"/>
      </dsp:txXfrm>
    </dsp:sp>
    <dsp:sp modelId="{93778BA3-D361-4673-8059-0B928AB10407}">
      <dsp:nvSpPr>
        <dsp:cNvPr id="0" name=""/>
        <dsp:cNvSpPr/>
      </dsp:nvSpPr>
      <dsp:spPr>
        <a:xfrm>
          <a:off x="3967462" y="2777792"/>
          <a:ext cx="2076617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Virtuelles Schaufenster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82785" y="2777792"/>
        <a:ext cx="1245971" cy="830646"/>
      </dsp:txXfrm>
    </dsp:sp>
    <dsp:sp modelId="{F5F3D16D-3380-4DA2-9443-636C5FA1056D}">
      <dsp:nvSpPr>
        <dsp:cNvPr id="0" name=""/>
        <dsp:cNvSpPr/>
      </dsp:nvSpPr>
      <dsp:spPr>
        <a:xfrm>
          <a:off x="5753353" y="2777792"/>
          <a:ext cx="2076617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Fashion </a:t>
          </a:r>
          <a:r>
            <a:rPr lang="de-AT" sz="1100" kern="120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Cams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168676" y="2777792"/>
        <a:ext cx="1245971" cy="830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7A75A-C85B-4A18-AA42-33B77840C2CE}">
      <dsp:nvSpPr>
        <dsp:cNvPr id="0" name=""/>
        <dsp:cNvSpPr/>
      </dsp:nvSpPr>
      <dsp:spPr>
        <a:xfrm>
          <a:off x="4876" y="410949"/>
          <a:ext cx="2501948" cy="1000779"/>
        </a:xfrm>
        <a:prstGeom prst="chevron">
          <a:avLst/>
        </a:prstGeom>
        <a:solidFill>
          <a:srgbClr val="548A5D">
            <a:alpha val="7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smtClean="0">
              <a:latin typeface="Arial Black" pitchFamily="34" charset="0"/>
              <a:cs typeface="Arial" pitchFamily="34" charset="0"/>
            </a:rPr>
            <a:t>KUNDEN-SERVICE</a:t>
          </a:r>
          <a:endParaRPr lang="de-AT" sz="1600" kern="1200">
            <a:latin typeface="Arial Black" pitchFamily="34" charset="0"/>
            <a:cs typeface="Arial" pitchFamily="34" charset="0"/>
          </a:endParaRPr>
        </a:p>
      </dsp:txBody>
      <dsp:txXfrm>
        <a:off x="505266" y="410949"/>
        <a:ext cx="1501169" cy="1000779"/>
      </dsp:txXfrm>
    </dsp:sp>
    <dsp:sp modelId="{76E926CF-ADB0-4D82-9BBA-0860E3E1A8EB}">
      <dsp:nvSpPr>
        <dsp:cNvPr id="0" name=""/>
        <dsp:cNvSpPr/>
      </dsp:nvSpPr>
      <dsp:spPr>
        <a:xfrm>
          <a:off x="2181571" y="496016"/>
          <a:ext cx="1337112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City </a:t>
          </a:r>
          <a:r>
            <a:rPr lang="de-AT" sz="1100" kern="120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App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96894" y="496016"/>
        <a:ext cx="506466" cy="830646"/>
      </dsp:txXfrm>
    </dsp:sp>
    <dsp:sp modelId="{7C344AB2-2C31-41FB-8F52-1BC6DEE69250}">
      <dsp:nvSpPr>
        <dsp:cNvPr id="0" name=""/>
        <dsp:cNvSpPr/>
      </dsp:nvSpPr>
      <dsp:spPr>
        <a:xfrm>
          <a:off x="3227958" y="496016"/>
          <a:ext cx="1260548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City Box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43281" y="496016"/>
        <a:ext cx="429902" cy="830646"/>
      </dsp:txXfrm>
    </dsp:sp>
    <dsp:sp modelId="{74438391-EFB5-45D0-92CA-38D1A5BFF9F6}">
      <dsp:nvSpPr>
        <dsp:cNvPr id="0" name=""/>
        <dsp:cNvSpPr/>
      </dsp:nvSpPr>
      <dsp:spPr>
        <a:xfrm>
          <a:off x="4876" y="1551838"/>
          <a:ext cx="2501948" cy="1000779"/>
        </a:xfrm>
        <a:prstGeom prst="chevron">
          <a:avLst/>
        </a:prstGeom>
        <a:solidFill>
          <a:srgbClr val="548A5D">
            <a:alpha val="7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smtClean="0">
              <a:latin typeface="Arial Black" pitchFamily="34" charset="0"/>
              <a:cs typeface="Arial" pitchFamily="34" charset="0"/>
            </a:rPr>
            <a:t>KUNDEN-BINDUNG</a:t>
          </a:r>
          <a:endParaRPr lang="de-AT" sz="1600" kern="1200">
            <a:latin typeface="Arial Black" pitchFamily="34" charset="0"/>
            <a:cs typeface="Arial" pitchFamily="34" charset="0"/>
          </a:endParaRPr>
        </a:p>
      </dsp:txBody>
      <dsp:txXfrm>
        <a:off x="505266" y="1551838"/>
        <a:ext cx="1501169" cy="1000779"/>
      </dsp:txXfrm>
    </dsp:sp>
    <dsp:sp modelId="{E71CF7DA-F820-42B6-B226-D8AF8B468D81}">
      <dsp:nvSpPr>
        <dsp:cNvPr id="0" name=""/>
        <dsp:cNvSpPr/>
      </dsp:nvSpPr>
      <dsp:spPr>
        <a:xfrm>
          <a:off x="2181571" y="1636904"/>
          <a:ext cx="2076617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Parkplatzlösungen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96894" y="1636904"/>
        <a:ext cx="1245971" cy="830646"/>
      </dsp:txXfrm>
    </dsp:sp>
    <dsp:sp modelId="{412BEDD9-87D6-46D2-96BF-E07E7481CBC1}">
      <dsp:nvSpPr>
        <dsp:cNvPr id="0" name=""/>
        <dsp:cNvSpPr/>
      </dsp:nvSpPr>
      <dsp:spPr>
        <a:xfrm>
          <a:off x="3967462" y="1636904"/>
          <a:ext cx="2076617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Beacons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82785" y="1636904"/>
        <a:ext cx="1245971" cy="830646"/>
      </dsp:txXfrm>
    </dsp:sp>
    <dsp:sp modelId="{073CFBDE-002A-42C9-8C9D-C6C1F33BCC8B}">
      <dsp:nvSpPr>
        <dsp:cNvPr id="0" name=""/>
        <dsp:cNvSpPr/>
      </dsp:nvSpPr>
      <dsp:spPr>
        <a:xfrm>
          <a:off x="4876" y="2692726"/>
          <a:ext cx="2501948" cy="1000779"/>
        </a:xfrm>
        <a:prstGeom prst="chevron">
          <a:avLst/>
        </a:prstGeom>
        <a:solidFill>
          <a:srgbClr val="548A5D">
            <a:alpha val="7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smtClean="0">
              <a:latin typeface="Arial Black" pitchFamily="34" charset="0"/>
              <a:cs typeface="Arial" pitchFamily="34" charset="0"/>
            </a:rPr>
            <a:t>KAUFKRAFT-STÄRKUNG</a:t>
          </a:r>
          <a:endParaRPr lang="de-AT" sz="1600" kern="1200">
            <a:latin typeface="Arial Black" pitchFamily="34" charset="0"/>
            <a:cs typeface="Arial" pitchFamily="34" charset="0"/>
          </a:endParaRPr>
        </a:p>
      </dsp:txBody>
      <dsp:txXfrm>
        <a:off x="505266" y="2692726"/>
        <a:ext cx="1501169" cy="1000779"/>
      </dsp:txXfrm>
    </dsp:sp>
    <dsp:sp modelId="{BA554F97-0B10-43B1-AA25-96AF8109EDE0}">
      <dsp:nvSpPr>
        <dsp:cNvPr id="0" name=""/>
        <dsp:cNvSpPr/>
      </dsp:nvSpPr>
      <dsp:spPr>
        <a:xfrm>
          <a:off x="2181571" y="2777792"/>
          <a:ext cx="2076617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City Gutscheincard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96894" y="2777792"/>
        <a:ext cx="1245971" cy="830646"/>
      </dsp:txXfrm>
    </dsp:sp>
    <dsp:sp modelId="{93778BA3-D361-4673-8059-0B928AB10407}">
      <dsp:nvSpPr>
        <dsp:cNvPr id="0" name=""/>
        <dsp:cNvSpPr/>
      </dsp:nvSpPr>
      <dsp:spPr>
        <a:xfrm>
          <a:off x="3967462" y="2777792"/>
          <a:ext cx="2076617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Virtuelles Schaufenster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82785" y="2777792"/>
        <a:ext cx="1245971" cy="830646"/>
      </dsp:txXfrm>
    </dsp:sp>
    <dsp:sp modelId="{F5F3D16D-3380-4DA2-9443-636C5FA1056D}">
      <dsp:nvSpPr>
        <dsp:cNvPr id="0" name=""/>
        <dsp:cNvSpPr/>
      </dsp:nvSpPr>
      <dsp:spPr>
        <a:xfrm>
          <a:off x="5753353" y="2777792"/>
          <a:ext cx="2076617" cy="830646"/>
        </a:xfrm>
        <a:prstGeom prst="chevron">
          <a:avLst/>
        </a:prstGeom>
        <a:solidFill>
          <a:srgbClr val="667F6D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100" kern="120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Fashion </a:t>
          </a:r>
          <a:r>
            <a:rPr lang="de-AT" sz="1100" kern="120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Cams</a:t>
          </a:r>
          <a:endParaRPr lang="de-AT" sz="1100" kern="12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168676" y="2777792"/>
        <a:ext cx="1245971" cy="830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1E8FA-3B5B-44EB-AE78-487AC5070A3F}">
      <dsp:nvSpPr>
        <dsp:cNvPr id="0" name=""/>
        <dsp:cNvSpPr/>
      </dsp:nvSpPr>
      <dsp:spPr>
        <a:xfrm>
          <a:off x="5783453" y="2249036"/>
          <a:ext cx="344011" cy="1054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968"/>
              </a:lnTo>
              <a:lnTo>
                <a:pt x="344011" y="1054968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ABC41-9651-48DE-B120-EBCDEC58208F}">
      <dsp:nvSpPr>
        <dsp:cNvPr id="0" name=""/>
        <dsp:cNvSpPr/>
      </dsp:nvSpPr>
      <dsp:spPr>
        <a:xfrm>
          <a:off x="3925791" y="1333347"/>
          <a:ext cx="2775025" cy="481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07"/>
              </a:lnTo>
              <a:lnTo>
                <a:pt x="2775025" y="240807"/>
              </a:lnTo>
              <a:lnTo>
                <a:pt x="2775025" y="481615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66B75-A9E1-4A4B-81F7-6A5D05F5B0C9}">
      <dsp:nvSpPr>
        <dsp:cNvPr id="0" name=""/>
        <dsp:cNvSpPr/>
      </dsp:nvSpPr>
      <dsp:spPr>
        <a:xfrm>
          <a:off x="3008428" y="2249036"/>
          <a:ext cx="344011" cy="1054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968"/>
              </a:lnTo>
              <a:lnTo>
                <a:pt x="344011" y="1054968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8CFCD-A533-465D-A445-C34C292C51F5}">
      <dsp:nvSpPr>
        <dsp:cNvPr id="0" name=""/>
        <dsp:cNvSpPr/>
      </dsp:nvSpPr>
      <dsp:spPr>
        <a:xfrm>
          <a:off x="3880071" y="1333347"/>
          <a:ext cx="91440" cy="481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615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8DB50-89AE-4454-B913-98D23BA863C8}">
      <dsp:nvSpPr>
        <dsp:cNvPr id="0" name=""/>
        <dsp:cNvSpPr/>
      </dsp:nvSpPr>
      <dsp:spPr>
        <a:xfrm>
          <a:off x="232875" y="2229290"/>
          <a:ext cx="343185" cy="1068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017"/>
              </a:lnTo>
              <a:lnTo>
                <a:pt x="343185" y="1068017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D5CBC-8EC5-48DD-AD55-28D608FFDF56}">
      <dsp:nvSpPr>
        <dsp:cNvPr id="0" name=""/>
        <dsp:cNvSpPr/>
      </dsp:nvSpPr>
      <dsp:spPr>
        <a:xfrm>
          <a:off x="1150239" y="1333347"/>
          <a:ext cx="2775552" cy="461869"/>
        </a:xfrm>
        <a:custGeom>
          <a:avLst/>
          <a:gdLst/>
          <a:ahLst/>
          <a:cxnLst/>
          <a:rect l="0" t="0" r="0" b="0"/>
          <a:pathLst>
            <a:path>
              <a:moveTo>
                <a:pt x="2775552" y="0"/>
              </a:moveTo>
              <a:lnTo>
                <a:pt x="2775552" y="221061"/>
              </a:lnTo>
              <a:lnTo>
                <a:pt x="0" y="221061"/>
              </a:lnTo>
              <a:lnTo>
                <a:pt x="0" y="461869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BAFF2-BCA0-48F6-A61A-CC2010A51F7C}">
      <dsp:nvSpPr>
        <dsp:cNvPr id="0" name=""/>
        <dsp:cNvSpPr/>
      </dsp:nvSpPr>
      <dsp:spPr>
        <a:xfrm>
          <a:off x="88058" y="186642"/>
          <a:ext cx="7675466" cy="1146704"/>
        </a:xfrm>
        <a:prstGeom prst="rect">
          <a:avLst/>
        </a:prstGeom>
        <a:solidFill>
          <a:srgbClr val="C00000">
            <a:alpha val="6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… </a:t>
          </a:r>
          <a:r>
            <a:rPr lang="de-AT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are</a:t>
          </a:r>
          <a:r>
            <a:rPr lang="de-AT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not </a:t>
          </a:r>
          <a:r>
            <a:rPr lang="de-AT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customers</a:t>
          </a:r>
          <a:r>
            <a:rPr lang="de-AT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de-AT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or</a:t>
          </a:r>
          <a:r>
            <a:rPr lang="de-AT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de-AT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technique</a:t>
          </a:r>
          <a:r>
            <a:rPr lang="de-AT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!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600" b="1" kern="1200" dirty="0" smtClean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rPr>
            <a:t>IT´S THE INVOLVED PEOPLE!</a:t>
          </a:r>
          <a:endParaRPr lang="de-AT" sz="3600" kern="1200" dirty="0">
            <a:latin typeface="Arial Black" pitchFamily="34" charset="0"/>
            <a:cs typeface="Arial" pitchFamily="34" charset="0"/>
          </a:endParaRPr>
        </a:p>
      </dsp:txBody>
      <dsp:txXfrm>
        <a:off x="88058" y="186642"/>
        <a:ext cx="7675466" cy="1146704"/>
      </dsp:txXfrm>
    </dsp:sp>
    <dsp:sp modelId="{7CAA92E3-BAE4-48F6-B93F-41301DBD97A2}">
      <dsp:nvSpPr>
        <dsp:cNvPr id="0" name=""/>
        <dsp:cNvSpPr/>
      </dsp:nvSpPr>
      <dsp:spPr>
        <a:xfrm>
          <a:off x="3534" y="1795216"/>
          <a:ext cx="2293409" cy="434073"/>
        </a:xfrm>
        <a:prstGeom prst="rect">
          <a:avLst/>
        </a:prstGeom>
        <a:solidFill>
          <a:schemeClr val="tx1">
            <a:alpha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BARRIER NR. 1)</a:t>
          </a:r>
          <a:endParaRPr lang="de-AT" sz="2000" kern="1200" dirty="0">
            <a:latin typeface="Arial Black" pitchFamily="34" charset="0"/>
            <a:cs typeface="Arial" pitchFamily="34" charset="0"/>
          </a:endParaRPr>
        </a:p>
      </dsp:txBody>
      <dsp:txXfrm>
        <a:off x="3534" y="1795216"/>
        <a:ext cx="2293409" cy="434073"/>
      </dsp:txXfrm>
    </dsp:sp>
    <dsp:sp modelId="{249E34C8-3A5F-485F-91CD-C0EA0AA98308}">
      <dsp:nvSpPr>
        <dsp:cNvPr id="0" name=""/>
        <dsp:cNvSpPr/>
      </dsp:nvSpPr>
      <dsp:spPr>
        <a:xfrm>
          <a:off x="576061" y="2723955"/>
          <a:ext cx="2293409" cy="1146704"/>
        </a:xfrm>
        <a:prstGeom prst="rect">
          <a:avLst/>
        </a:prstGeom>
        <a:solidFill>
          <a:schemeClr val="tx1">
            <a:alpha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smtClean="0">
              <a:latin typeface="Arial" pitchFamily="34" charset="0"/>
              <a:cs typeface="Arial" pitchFamily="34" charset="0"/>
            </a:rPr>
            <a:t>TCM responsibles</a:t>
          </a:r>
          <a:endParaRPr lang="de-AT" sz="2000" kern="1200">
            <a:latin typeface="Arial" pitchFamily="34" charset="0"/>
            <a:cs typeface="Arial" pitchFamily="34" charset="0"/>
          </a:endParaRPr>
        </a:p>
      </dsp:txBody>
      <dsp:txXfrm>
        <a:off x="576061" y="2723955"/>
        <a:ext cx="2293409" cy="1146704"/>
      </dsp:txXfrm>
    </dsp:sp>
    <dsp:sp modelId="{5BBF553A-36F0-404C-8120-4EA811C6116D}">
      <dsp:nvSpPr>
        <dsp:cNvPr id="0" name=""/>
        <dsp:cNvSpPr/>
      </dsp:nvSpPr>
      <dsp:spPr>
        <a:xfrm>
          <a:off x="2779087" y="1814963"/>
          <a:ext cx="2293409" cy="434073"/>
        </a:xfrm>
        <a:prstGeom prst="rect">
          <a:avLst/>
        </a:prstGeom>
        <a:solidFill>
          <a:schemeClr val="tx1">
            <a:alpha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BARRIER NR. 2)</a:t>
          </a:r>
        </a:p>
      </dsp:txBody>
      <dsp:txXfrm>
        <a:off x="2779087" y="1814963"/>
        <a:ext cx="2293409" cy="434073"/>
      </dsp:txXfrm>
    </dsp:sp>
    <dsp:sp modelId="{396CBD51-7339-4F4F-88FB-0EB44250F072}">
      <dsp:nvSpPr>
        <dsp:cNvPr id="0" name=""/>
        <dsp:cNvSpPr/>
      </dsp:nvSpPr>
      <dsp:spPr>
        <a:xfrm>
          <a:off x="3352439" y="2730652"/>
          <a:ext cx="2293409" cy="1146704"/>
        </a:xfrm>
        <a:prstGeom prst="rect">
          <a:avLst/>
        </a:prstGeom>
        <a:solidFill>
          <a:schemeClr val="tx1">
            <a:alpha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smtClean="0">
              <a:latin typeface="Arial" pitchFamily="34" charset="0"/>
              <a:cs typeface="Arial" pitchFamily="34" charset="0"/>
            </a:rPr>
            <a:t>local politics</a:t>
          </a:r>
          <a:endParaRPr lang="de-AT" sz="2000" kern="1200">
            <a:latin typeface="Arial" pitchFamily="34" charset="0"/>
            <a:cs typeface="Arial" pitchFamily="34" charset="0"/>
          </a:endParaRPr>
        </a:p>
      </dsp:txBody>
      <dsp:txXfrm>
        <a:off x="3352439" y="2730652"/>
        <a:ext cx="2293409" cy="1146704"/>
      </dsp:txXfrm>
    </dsp:sp>
    <dsp:sp modelId="{7946F339-11CD-4DB7-B722-DC1F2236DE35}">
      <dsp:nvSpPr>
        <dsp:cNvPr id="0" name=""/>
        <dsp:cNvSpPr/>
      </dsp:nvSpPr>
      <dsp:spPr>
        <a:xfrm>
          <a:off x="5554112" y="1814963"/>
          <a:ext cx="2293409" cy="434073"/>
        </a:xfrm>
        <a:prstGeom prst="rect">
          <a:avLst/>
        </a:prstGeom>
        <a:solidFill>
          <a:schemeClr val="tx1">
            <a:alpha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BARRIER NR. 3)</a:t>
          </a:r>
        </a:p>
      </dsp:txBody>
      <dsp:txXfrm>
        <a:off x="5554112" y="1814963"/>
        <a:ext cx="2293409" cy="434073"/>
      </dsp:txXfrm>
    </dsp:sp>
    <dsp:sp modelId="{05403E97-6704-4EA9-8A0B-DF6BA03B4760}">
      <dsp:nvSpPr>
        <dsp:cNvPr id="0" name=""/>
        <dsp:cNvSpPr/>
      </dsp:nvSpPr>
      <dsp:spPr>
        <a:xfrm>
          <a:off x="6127464" y="2730652"/>
          <a:ext cx="2293409" cy="1146704"/>
        </a:xfrm>
        <a:prstGeom prst="rect">
          <a:avLst/>
        </a:prstGeom>
        <a:solidFill>
          <a:schemeClr val="tx1">
            <a:alpha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smtClean="0">
              <a:latin typeface="Arial" pitchFamily="34" charset="0"/>
              <a:cs typeface="Arial" pitchFamily="34" charset="0"/>
            </a:rPr>
            <a:t>local enterpreneurs</a:t>
          </a:r>
          <a:endParaRPr lang="de-AT" sz="2000" kern="1200">
            <a:latin typeface="Arial" pitchFamily="34" charset="0"/>
            <a:cs typeface="Arial" pitchFamily="34" charset="0"/>
          </a:endParaRPr>
        </a:p>
      </dsp:txBody>
      <dsp:txXfrm>
        <a:off x="6127464" y="2730652"/>
        <a:ext cx="2293409" cy="1146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E3728-E40C-473A-9C15-687D99FBC6A6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8F9E2-8CEB-467E-8905-E17C3934918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0994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E0A85-0353-4815-A327-12516433CF93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49EBA-AC23-45A5-802D-C5BA9F0BCFE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616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0134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8208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4080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0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2603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486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6911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2876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6103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0184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940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9026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84533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4031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9193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8757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961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335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560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1207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085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 besteht seit 2007 / </a:t>
            </a:r>
            <a:r>
              <a:rPr lang="de-AT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Relaunch</a:t>
            </a:r>
            <a:r>
              <a:rPr lang="de-A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2014/15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Laufende Aktivitäten zur Bewerbung und Anmeldung in den Shops oder online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927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9EBA-AC23-45A5-802D-C5BA9F0BCFEA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171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F903-0EDF-4EA9-B008-3F87AB7A826F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3778-8F08-4F01-BD92-918243443AC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F903-0EDF-4EA9-B008-3F87AB7A826F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3778-8F08-4F01-BD92-918243443AC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F903-0EDF-4EA9-B008-3F87AB7A826F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3778-8F08-4F01-BD92-918243443AC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F903-0EDF-4EA9-B008-3F87AB7A826F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3778-8F08-4F01-BD92-918243443AC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F903-0EDF-4EA9-B008-3F87AB7A826F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3778-8F08-4F01-BD92-918243443AC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F903-0EDF-4EA9-B008-3F87AB7A826F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3778-8F08-4F01-BD92-918243443AC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F903-0EDF-4EA9-B008-3F87AB7A826F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3778-8F08-4F01-BD92-918243443AC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F903-0EDF-4EA9-B008-3F87AB7A826F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3778-8F08-4F01-BD92-918243443AC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F903-0EDF-4EA9-B008-3F87AB7A826F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3778-8F08-4F01-BD92-918243443AC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F903-0EDF-4EA9-B008-3F87AB7A826F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3778-8F08-4F01-BD92-918243443AC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F903-0EDF-4EA9-B008-3F87AB7A826F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3778-8F08-4F01-BD92-918243443AC6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8A5D"/>
            </a:gs>
            <a:gs pos="83000">
              <a:schemeClr val="tx1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5F903-0EDF-4EA9-B008-3F87AB7A826F}" type="datetimeFigureOut">
              <a:rPr lang="de-AT" smtClean="0"/>
              <a:pPr/>
              <a:t>24.03.2017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83778-8F08-4F01-BD92-918243443AC6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7" name="Grafik 6" descr="Speaker.png"/>
          <p:cNvPicPr>
            <a:picLocks noChangeAspect="1"/>
          </p:cNvPicPr>
          <p:nvPr userDrawn="1"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leichschenkliges Dreieck 4"/>
          <p:cNvSpPr/>
          <p:nvPr/>
        </p:nvSpPr>
        <p:spPr>
          <a:xfrm rot="10800000">
            <a:off x="179512" y="1700808"/>
            <a:ext cx="4818775" cy="4154116"/>
          </a:xfrm>
          <a:prstGeom prst="triangle">
            <a:avLst/>
          </a:prstGeom>
          <a:blipFill dpi="0" rotWithShape="0">
            <a:blip r:embed="rId3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Gleichschenkliges Dreieck 6"/>
          <p:cNvSpPr/>
          <p:nvPr/>
        </p:nvSpPr>
        <p:spPr>
          <a:xfrm>
            <a:off x="4139952" y="1268760"/>
            <a:ext cx="1872208" cy="1613972"/>
          </a:xfrm>
          <a:prstGeom prst="triangle">
            <a:avLst/>
          </a:prstGeom>
          <a:solidFill>
            <a:srgbClr val="54A26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Gleichschenkliges Dreieck 8"/>
          <p:cNvSpPr/>
          <p:nvPr/>
        </p:nvSpPr>
        <p:spPr>
          <a:xfrm>
            <a:off x="2267744" y="4941168"/>
            <a:ext cx="1872208" cy="1613972"/>
          </a:xfrm>
          <a:prstGeom prst="triangle">
            <a:avLst/>
          </a:prstGeom>
          <a:solidFill>
            <a:srgbClr val="54A26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Gleichschenkliges Dreieck 9"/>
          <p:cNvSpPr/>
          <p:nvPr/>
        </p:nvSpPr>
        <p:spPr>
          <a:xfrm>
            <a:off x="5652120" y="980728"/>
            <a:ext cx="786327" cy="677868"/>
          </a:xfrm>
          <a:prstGeom prst="triangle">
            <a:avLst/>
          </a:prstGeom>
          <a:solidFill>
            <a:srgbClr val="54A26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Gleichschenkliges Dreieck 10"/>
          <p:cNvSpPr/>
          <p:nvPr/>
        </p:nvSpPr>
        <p:spPr>
          <a:xfrm rot="10800000">
            <a:off x="5580112" y="332656"/>
            <a:ext cx="1417199" cy="1221722"/>
          </a:xfrm>
          <a:prstGeom prst="triangle">
            <a:avLst/>
          </a:prstGeom>
          <a:solidFill>
            <a:srgbClr val="54A26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Gleichschenkliges Dreieck 11"/>
          <p:cNvSpPr/>
          <p:nvPr/>
        </p:nvSpPr>
        <p:spPr>
          <a:xfrm>
            <a:off x="6506075" y="172738"/>
            <a:ext cx="786327" cy="677868"/>
          </a:xfrm>
          <a:prstGeom prst="triangle">
            <a:avLst/>
          </a:prstGeom>
          <a:solidFill>
            <a:srgbClr val="54A26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Gleichschenkliges Dreieck 12"/>
          <p:cNvSpPr/>
          <p:nvPr/>
        </p:nvSpPr>
        <p:spPr>
          <a:xfrm rot="10800000">
            <a:off x="6084168" y="908720"/>
            <a:ext cx="1203974" cy="1037908"/>
          </a:xfrm>
          <a:prstGeom prst="triangle">
            <a:avLst/>
          </a:prstGeom>
          <a:solidFill>
            <a:srgbClr val="54A2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Gleichschenkliges Dreieck 7"/>
          <p:cNvSpPr/>
          <p:nvPr/>
        </p:nvSpPr>
        <p:spPr>
          <a:xfrm rot="10800000">
            <a:off x="4860032" y="1124744"/>
            <a:ext cx="1203974" cy="1037908"/>
          </a:xfrm>
          <a:prstGeom prst="triangle">
            <a:avLst/>
          </a:prstGeom>
          <a:solidFill>
            <a:srgbClr val="54A2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Gleichschenkliges Dreieck 13"/>
          <p:cNvSpPr/>
          <p:nvPr/>
        </p:nvSpPr>
        <p:spPr>
          <a:xfrm>
            <a:off x="6228184" y="1412776"/>
            <a:ext cx="1308799" cy="1128275"/>
          </a:xfrm>
          <a:prstGeom prst="triangle">
            <a:avLst/>
          </a:prstGeom>
          <a:solidFill>
            <a:srgbClr val="54A26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Gleichschenkliges Dreieck 14"/>
          <p:cNvSpPr/>
          <p:nvPr/>
        </p:nvSpPr>
        <p:spPr>
          <a:xfrm rot="10800000">
            <a:off x="395536" y="1371353"/>
            <a:ext cx="786327" cy="677868"/>
          </a:xfrm>
          <a:prstGeom prst="triangle">
            <a:avLst/>
          </a:prstGeom>
          <a:solidFill>
            <a:srgbClr val="54A26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Gleichschenkliges Dreieck 15"/>
          <p:cNvSpPr/>
          <p:nvPr/>
        </p:nvSpPr>
        <p:spPr>
          <a:xfrm>
            <a:off x="3563888" y="5733256"/>
            <a:ext cx="786327" cy="677868"/>
          </a:xfrm>
          <a:prstGeom prst="triangle">
            <a:avLst/>
          </a:prstGeom>
          <a:solidFill>
            <a:srgbClr val="54A26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leichschenkliges Dreieck 16"/>
          <p:cNvSpPr/>
          <p:nvPr/>
        </p:nvSpPr>
        <p:spPr>
          <a:xfrm rot="10800000">
            <a:off x="3491880" y="5085184"/>
            <a:ext cx="1203974" cy="1037908"/>
          </a:xfrm>
          <a:prstGeom prst="triangle">
            <a:avLst/>
          </a:prstGeom>
          <a:solidFill>
            <a:srgbClr val="54A2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 rot="10800000">
            <a:off x="3995936" y="5661248"/>
            <a:ext cx="1203974" cy="1037908"/>
          </a:xfrm>
          <a:prstGeom prst="triangle">
            <a:avLst/>
          </a:prstGeom>
          <a:solidFill>
            <a:srgbClr val="54A2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4186082" y="4725144"/>
            <a:ext cx="786327" cy="677868"/>
          </a:xfrm>
          <a:prstGeom prst="triangle">
            <a:avLst/>
          </a:prstGeom>
          <a:solidFill>
            <a:srgbClr val="54A26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Gleichschenkliges Dreieck 19"/>
          <p:cNvSpPr/>
          <p:nvPr/>
        </p:nvSpPr>
        <p:spPr>
          <a:xfrm>
            <a:off x="971600" y="891338"/>
            <a:ext cx="1224136" cy="1055289"/>
          </a:xfrm>
          <a:prstGeom prst="triangle">
            <a:avLst/>
          </a:prstGeom>
          <a:solidFill>
            <a:srgbClr val="54A26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0" y="2996952"/>
            <a:ext cx="9144000" cy="1008112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21" name="Gleichschenkliges Dreieck 20"/>
          <p:cNvSpPr/>
          <p:nvPr/>
        </p:nvSpPr>
        <p:spPr>
          <a:xfrm rot="10800000">
            <a:off x="-51756" y="1574044"/>
            <a:ext cx="5292080" cy="4514156"/>
          </a:xfrm>
          <a:prstGeom prst="triangle">
            <a:avLst/>
          </a:prstGeom>
          <a:noFill/>
          <a:ln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5703966" y="667220"/>
            <a:ext cx="1964378" cy="1693428"/>
          </a:xfrm>
          <a:prstGeom prst="triangle">
            <a:avLst/>
          </a:prstGeom>
          <a:noFill/>
          <a:ln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Gleichschenkliges Dreieck 22"/>
          <p:cNvSpPr/>
          <p:nvPr/>
        </p:nvSpPr>
        <p:spPr>
          <a:xfrm>
            <a:off x="6024815" y="1185703"/>
            <a:ext cx="1715538" cy="1478910"/>
          </a:xfrm>
          <a:prstGeom prst="triangle">
            <a:avLst/>
          </a:prstGeom>
          <a:noFill/>
          <a:ln>
            <a:solidFill>
              <a:schemeClr val="bg1"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Gleichschenkliges Dreieck 23"/>
          <p:cNvSpPr/>
          <p:nvPr/>
        </p:nvSpPr>
        <p:spPr>
          <a:xfrm rot="10800000">
            <a:off x="4496993" y="5571069"/>
            <a:ext cx="842884" cy="726624"/>
          </a:xfrm>
          <a:prstGeom prst="triangle">
            <a:avLst/>
          </a:prstGeom>
          <a:noFill/>
          <a:ln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Grafik 24" descr="villach-stadtmarketing-links-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9280"/>
            <a:ext cx="1875696" cy="445058"/>
          </a:xfrm>
          <a:prstGeom prst="rect">
            <a:avLst/>
          </a:prstGeom>
        </p:spPr>
      </p:pic>
      <p:sp>
        <p:nvSpPr>
          <p:cNvPr id="26" name="Gleichschenkliges Dreieck 25"/>
          <p:cNvSpPr/>
          <p:nvPr/>
        </p:nvSpPr>
        <p:spPr>
          <a:xfrm>
            <a:off x="660539" y="528428"/>
            <a:ext cx="1846258" cy="1591598"/>
          </a:xfrm>
          <a:prstGeom prst="triangle">
            <a:avLst/>
          </a:prstGeom>
          <a:noFill/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Textfeld 26"/>
          <p:cNvSpPr txBox="1"/>
          <p:nvPr/>
        </p:nvSpPr>
        <p:spPr>
          <a:xfrm>
            <a:off x="3635896" y="3140968"/>
            <a:ext cx="5400600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de-AT" sz="3200" b="1" dirty="0" err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de-AT" sz="32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he</a:t>
            </a:r>
            <a:r>
              <a:rPr lang="de-AT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digital </a:t>
            </a:r>
            <a:br>
              <a:rPr lang="de-AT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de-AT" sz="32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shopping</a:t>
            </a:r>
            <a:r>
              <a:rPr lang="de-AT" sz="32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de-AT" sz="32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town</a:t>
            </a:r>
            <a:endParaRPr lang="de-AT" sz="20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261015" y="5400190"/>
            <a:ext cx="6638194" cy="14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de-AT" sz="2800" dirty="0" smtClean="0">
                <a:solidFill>
                  <a:schemeClr val="bg1"/>
                </a:solidFill>
                <a:cs typeface="Arial" pitchFamily="34" charset="0"/>
              </a:rPr>
              <a:t>TCM Villach I Austria</a:t>
            </a:r>
          </a:p>
          <a:p>
            <a:pPr algn="r">
              <a:lnSpc>
                <a:spcPts val="2700"/>
              </a:lnSpc>
            </a:pPr>
            <a:r>
              <a:rPr lang="de-AT" sz="2000" dirty="0" smtClean="0">
                <a:solidFill>
                  <a:schemeClr val="bg1"/>
                </a:solidFill>
                <a:cs typeface="Arial" pitchFamily="34" charset="0"/>
              </a:rPr>
              <a:t>Mag. Ines Wiggisser / </a:t>
            </a:r>
            <a:br>
              <a:rPr lang="de-AT" sz="20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de-AT" sz="2000" dirty="0" smtClean="0">
                <a:solidFill>
                  <a:schemeClr val="bg1"/>
                </a:solidFill>
                <a:cs typeface="Arial" pitchFamily="34" charset="0"/>
              </a:rPr>
              <a:t>Mag. (FH) Kathrin Hassler</a:t>
            </a:r>
          </a:p>
          <a:p>
            <a:pPr algn="r">
              <a:lnSpc>
                <a:spcPts val="2700"/>
              </a:lnSpc>
            </a:pPr>
            <a:r>
              <a:rPr lang="de-AT" sz="28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de-AT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340473" y="4053286"/>
            <a:ext cx="6726986" cy="79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de-AT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AT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etail</a:t>
            </a:r>
            <a:r>
              <a:rPr lang="de-A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A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ts val="2700"/>
              </a:lnSpc>
            </a:pPr>
            <a:r>
              <a:rPr lang="de-AT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de-A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AT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de-AT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135" name="Gleichschenkliges Dreieck 134"/>
          <p:cNvSpPr/>
          <p:nvPr/>
        </p:nvSpPr>
        <p:spPr>
          <a:xfrm>
            <a:off x="4211960" y="1367187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9" name="Gleichschenkliges Dreieck 128"/>
          <p:cNvSpPr/>
          <p:nvPr/>
        </p:nvSpPr>
        <p:spPr>
          <a:xfrm>
            <a:off x="4572000" y="17728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8" name="Gleichschenkliges Dreieck 127"/>
          <p:cNvSpPr/>
          <p:nvPr/>
        </p:nvSpPr>
        <p:spPr>
          <a:xfrm>
            <a:off x="3208599" y="1636881"/>
            <a:ext cx="3024336" cy="2607186"/>
          </a:xfrm>
          <a:prstGeom prst="triangle">
            <a:avLst/>
          </a:prstGeom>
          <a:solidFill>
            <a:srgbClr val="54A268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0" name="Gleichschenkliges Dreieck 129"/>
          <p:cNvSpPr/>
          <p:nvPr/>
        </p:nvSpPr>
        <p:spPr>
          <a:xfrm>
            <a:off x="467544" y="1268760"/>
            <a:ext cx="3024336" cy="2607186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Gleichschenkliges Dreieck 26"/>
          <p:cNvSpPr/>
          <p:nvPr/>
        </p:nvSpPr>
        <p:spPr>
          <a:xfrm rot="3600000">
            <a:off x="1047207" y="4159290"/>
            <a:ext cx="2422349" cy="208823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Gleichschenkliges Dreieck 27"/>
          <p:cNvSpPr/>
          <p:nvPr/>
        </p:nvSpPr>
        <p:spPr>
          <a:xfrm rot="3600000">
            <a:off x="2422373" y="1868838"/>
            <a:ext cx="2422349" cy="2088232"/>
          </a:xfrm>
          <a:prstGeom prst="triangle">
            <a:avLst/>
          </a:prstGeom>
          <a:solidFill>
            <a:srgbClr val="54A26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Gleichschenkliges Dreieck 28"/>
          <p:cNvSpPr/>
          <p:nvPr/>
        </p:nvSpPr>
        <p:spPr>
          <a:xfrm rot="3600000">
            <a:off x="3701531" y="4114064"/>
            <a:ext cx="2422349" cy="2088232"/>
          </a:xfrm>
          <a:prstGeom prst="triangle">
            <a:avLst/>
          </a:prstGeom>
          <a:solidFill>
            <a:schemeClr val="accent5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Gleichschenkliges Dreieck 29"/>
          <p:cNvSpPr/>
          <p:nvPr/>
        </p:nvSpPr>
        <p:spPr>
          <a:xfrm>
            <a:off x="3499677" y="2427387"/>
            <a:ext cx="2422349" cy="2088232"/>
          </a:xfrm>
          <a:prstGeom prst="triangle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Gleichschenkliges Dreieck 30"/>
          <p:cNvSpPr/>
          <p:nvPr/>
        </p:nvSpPr>
        <p:spPr>
          <a:xfrm>
            <a:off x="756980" y="2452845"/>
            <a:ext cx="2422349" cy="2088232"/>
          </a:xfrm>
          <a:prstGeom prst="triangle">
            <a:avLst/>
          </a:prstGeom>
          <a:solidFill>
            <a:srgbClr val="66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Gleichschenkliges Dreieck 31"/>
          <p:cNvSpPr/>
          <p:nvPr/>
        </p:nvSpPr>
        <p:spPr>
          <a:xfrm>
            <a:off x="2072174" y="4702828"/>
            <a:ext cx="2422349" cy="2088232"/>
          </a:xfrm>
          <a:prstGeom prst="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Gleichschenkliges Dreieck 35"/>
          <p:cNvSpPr/>
          <p:nvPr/>
        </p:nvSpPr>
        <p:spPr>
          <a:xfrm>
            <a:off x="2959103" y="129239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Gleichschenkliges Dreieck 36"/>
          <p:cNvSpPr/>
          <p:nvPr/>
        </p:nvSpPr>
        <p:spPr>
          <a:xfrm>
            <a:off x="3829208" y="1661314"/>
            <a:ext cx="761804" cy="656727"/>
          </a:xfrm>
          <a:prstGeom prst="triangle">
            <a:avLst/>
          </a:prstGeom>
          <a:solidFill>
            <a:srgbClr val="FF7C80">
              <a:alpha val="8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Gleichschenkliges Dreieck 37"/>
          <p:cNvSpPr/>
          <p:nvPr/>
        </p:nvSpPr>
        <p:spPr>
          <a:xfrm>
            <a:off x="2065673" y="1658836"/>
            <a:ext cx="761804" cy="656727"/>
          </a:xfrm>
          <a:prstGeom prst="triangle">
            <a:avLst/>
          </a:prstGeom>
          <a:solidFill>
            <a:srgbClr val="548A5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Gleichschenkliges Dreieck 38"/>
          <p:cNvSpPr/>
          <p:nvPr/>
        </p:nvSpPr>
        <p:spPr>
          <a:xfrm rot="3600000">
            <a:off x="2605502" y="1463486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Gleichschenkliges Dreieck 39"/>
          <p:cNvSpPr/>
          <p:nvPr/>
        </p:nvSpPr>
        <p:spPr>
          <a:xfrm rot="3600000">
            <a:off x="3051314" y="696824"/>
            <a:ext cx="761804" cy="656727"/>
          </a:xfrm>
          <a:prstGeom prst="triangle">
            <a:avLst/>
          </a:prstGeom>
          <a:solidFill>
            <a:srgbClr val="548A5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Gleichschenkliges Dreieck 40"/>
          <p:cNvSpPr/>
          <p:nvPr/>
        </p:nvSpPr>
        <p:spPr>
          <a:xfrm rot="3600000">
            <a:off x="3492936" y="1453962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Gleichschenkliges Dreieck 41"/>
          <p:cNvSpPr/>
          <p:nvPr/>
        </p:nvSpPr>
        <p:spPr>
          <a:xfrm>
            <a:off x="2501105" y="897037"/>
            <a:ext cx="761804" cy="656727"/>
          </a:xfrm>
          <a:prstGeom prst="triangle">
            <a:avLst/>
          </a:prstGeom>
          <a:solidFill>
            <a:srgbClr val="548A5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Gleichschenkliges Dreieck 42"/>
          <p:cNvSpPr/>
          <p:nvPr/>
        </p:nvSpPr>
        <p:spPr>
          <a:xfrm>
            <a:off x="3408634" y="887512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Gleichschenkliges Dreieck 43"/>
          <p:cNvSpPr/>
          <p:nvPr/>
        </p:nvSpPr>
        <p:spPr>
          <a:xfrm>
            <a:off x="2961728" y="1661407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Textfeld 44"/>
          <p:cNvSpPr txBox="1"/>
          <p:nvPr/>
        </p:nvSpPr>
        <p:spPr>
          <a:xfrm>
            <a:off x="3809732" y="2030115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virtual</a:t>
            </a:r>
            <a:r>
              <a:rPr lang="de-AT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</a:t>
            </a:r>
            <a:r>
              <a:rPr lang="de-AT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de-AT" sz="700" b="1" dirty="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390602" y="1712410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ashion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952201" y="1996781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050009" y="1980114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CRM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493962" y="1708749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ostumer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386407" y="1288829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W-LAN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501105" y="1238027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retail</a:t>
            </a:r>
            <a:endParaRPr lang="de-AT" sz="700" dirty="0">
              <a:solidFill>
                <a:schemeClr val="bg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950087" y="979591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commerce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950087" y="522142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eacons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4" name="Gleichschenkliges Dreieck 53"/>
          <p:cNvSpPr/>
          <p:nvPr/>
        </p:nvSpPr>
        <p:spPr>
          <a:xfrm rot="3600000">
            <a:off x="2154511" y="692103"/>
            <a:ext cx="761804" cy="656727"/>
          </a:xfrm>
          <a:prstGeom prst="triangle">
            <a:avLst/>
          </a:prstGeom>
          <a:solidFill>
            <a:srgbClr val="548A5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Textfeld 54"/>
          <p:cNvSpPr txBox="1"/>
          <p:nvPr/>
        </p:nvSpPr>
        <p:spPr>
          <a:xfrm>
            <a:off x="2052123" y="949995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6" name="Freihandform 55"/>
          <p:cNvSpPr/>
          <p:nvPr/>
        </p:nvSpPr>
        <p:spPr>
          <a:xfrm>
            <a:off x="1930059" y="9525"/>
            <a:ext cx="2768023" cy="4576082"/>
          </a:xfrm>
          <a:custGeom>
            <a:avLst/>
            <a:gdLst>
              <a:gd name="connsiteX0" fmla="*/ 42333 w 2777066"/>
              <a:gd name="connsiteY0" fmla="*/ 2286000 h 4597400"/>
              <a:gd name="connsiteX1" fmla="*/ 440266 w 2777066"/>
              <a:gd name="connsiteY1" fmla="*/ 1608667 h 4597400"/>
              <a:gd name="connsiteX2" fmla="*/ 0 w 2777066"/>
              <a:gd name="connsiteY2" fmla="*/ 778933 h 4597400"/>
              <a:gd name="connsiteX3" fmla="*/ 922866 w 2777066"/>
              <a:gd name="connsiteY3" fmla="*/ 762000 h 4597400"/>
              <a:gd name="connsiteX4" fmla="*/ 1422400 w 2777066"/>
              <a:gd name="connsiteY4" fmla="*/ 0 h 4597400"/>
              <a:gd name="connsiteX5" fmla="*/ 2777066 w 2777066"/>
              <a:gd name="connsiteY5" fmla="*/ 2311400 h 4597400"/>
              <a:gd name="connsiteX6" fmla="*/ 1422400 w 2777066"/>
              <a:gd name="connsiteY6" fmla="*/ 4597400 h 4597400"/>
              <a:gd name="connsiteX7" fmla="*/ 42333 w 2777066"/>
              <a:gd name="connsiteY7" fmla="*/ 2286000 h 4597400"/>
              <a:gd name="connsiteX0" fmla="*/ 42333 w 2777066"/>
              <a:gd name="connsiteY0" fmla="*/ 2286000 h 4590653"/>
              <a:gd name="connsiteX1" fmla="*/ 440266 w 2777066"/>
              <a:gd name="connsiteY1" fmla="*/ 1608667 h 4590653"/>
              <a:gd name="connsiteX2" fmla="*/ 0 w 2777066"/>
              <a:gd name="connsiteY2" fmla="*/ 778933 h 4590653"/>
              <a:gd name="connsiteX3" fmla="*/ 922866 w 2777066"/>
              <a:gd name="connsiteY3" fmla="*/ 762000 h 4590653"/>
              <a:gd name="connsiteX4" fmla="*/ 1422400 w 2777066"/>
              <a:gd name="connsiteY4" fmla="*/ 0 h 4590653"/>
              <a:gd name="connsiteX5" fmla="*/ 2777066 w 2777066"/>
              <a:gd name="connsiteY5" fmla="*/ 2311400 h 4590653"/>
              <a:gd name="connsiteX6" fmla="*/ 1373991 w 2777066"/>
              <a:gd name="connsiteY6" fmla="*/ 4590653 h 4590653"/>
              <a:gd name="connsiteX7" fmla="*/ 42333 w 2777066"/>
              <a:gd name="connsiteY7" fmla="*/ 2286000 h 4590653"/>
              <a:gd name="connsiteX0" fmla="*/ 42333 w 2777066"/>
              <a:gd name="connsiteY0" fmla="*/ 2286000 h 4595132"/>
              <a:gd name="connsiteX1" fmla="*/ 440266 w 2777066"/>
              <a:gd name="connsiteY1" fmla="*/ 1608667 h 4595132"/>
              <a:gd name="connsiteX2" fmla="*/ 0 w 2777066"/>
              <a:gd name="connsiteY2" fmla="*/ 778933 h 4595132"/>
              <a:gd name="connsiteX3" fmla="*/ 922866 w 2777066"/>
              <a:gd name="connsiteY3" fmla="*/ 762000 h 4595132"/>
              <a:gd name="connsiteX4" fmla="*/ 1422400 w 2777066"/>
              <a:gd name="connsiteY4" fmla="*/ 0 h 4595132"/>
              <a:gd name="connsiteX5" fmla="*/ 2777066 w 2777066"/>
              <a:gd name="connsiteY5" fmla="*/ 2311400 h 4595132"/>
              <a:gd name="connsiteX6" fmla="*/ 1410486 w 2777066"/>
              <a:gd name="connsiteY6" fmla="*/ 4595132 h 4595132"/>
              <a:gd name="connsiteX7" fmla="*/ 42333 w 2777066"/>
              <a:gd name="connsiteY7" fmla="*/ 2286000 h 4595132"/>
              <a:gd name="connsiteX0" fmla="*/ 47776 w 2777066"/>
              <a:gd name="connsiteY0" fmla="*/ 2324100 h 4595132"/>
              <a:gd name="connsiteX1" fmla="*/ 440266 w 2777066"/>
              <a:gd name="connsiteY1" fmla="*/ 1608667 h 4595132"/>
              <a:gd name="connsiteX2" fmla="*/ 0 w 2777066"/>
              <a:gd name="connsiteY2" fmla="*/ 778933 h 4595132"/>
              <a:gd name="connsiteX3" fmla="*/ 922866 w 2777066"/>
              <a:gd name="connsiteY3" fmla="*/ 762000 h 4595132"/>
              <a:gd name="connsiteX4" fmla="*/ 1422400 w 2777066"/>
              <a:gd name="connsiteY4" fmla="*/ 0 h 4595132"/>
              <a:gd name="connsiteX5" fmla="*/ 2777066 w 2777066"/>
              <a:gd name="connsiteY5" fmla="*/ 2311400 h 4595132"/>
              <a:gd name="connsiteX6" fmla="*/ 1410486 w 2777066"/>
              <a:gd name="connsiteY6" fmla="*/ 4595132 h 4595132"/>
              <a:gd name="connsiteX7" fmla="*/ 47776 w 2777066"/>
              <a:gd name="connsiteY7" fmla="*/ 2324100 h 4595132"/>
              <a:gd name="connsiteX0" fmla="*/ 47776 w 2768023"/>
              <a:gd name="connsiteY0" fmla="*/ 2324100 h 4595132"/>
              <a:gd name="connsiteX1" fmla="*/ 440266 w 2768023"/>
              <a:gd name="connsiteY1" fmla="*/ 1608667 h 4595132"/>
              <a:gd name="connsiteX2" fmla="*/ 0 w 2768023"/>
              <a:gd name="connsiteY2" fmla="*/ 778933 h 4595132"/>
              <a:gd name="connsiteX3" fmla="*/ 922866 w 2768023"/>
              <a:gd name="connsiteY3" fmla="*/ 762000 h 4595132"/>
              <a:gd name="connsiteX4" fmla="*/ 1422400 w 2768023"/>
              <a:gd name="connsiteY4" fmla="*/ 0 h 4595132"/>
              <a:gd name="connsiteX5" fmla="*/ 2768023 w 2768023"/>
              <a:gd name="connsiteY5" fmla="*/ 2334135 h 4595132"/>
              <a:gd name="connsiteX6" fmla="*/ 1410486 w 2768023"/>
              <a:gd name="connsiteY6" fmla="*/ 4595132 h 4595132"/>
              <a:gd name="connsiteX7" fmla="*/ 47776 w 2768023"/>
              <a:gd name="connsiteY7" fmla="*/ 2324100 h 4595132"/>
              <a:gd name="connsiteX0" fmla="*/ 47776 w 2768023"/>
              <a:gd name="connsiteY0" fmla="*/ 2324100 h 4595132"/>
              <a:gd name="connsiteX1" fmla="*/ 440266 w 2768023"/>
              <a:gd name="connsiteY1" fmla="*/ 1608667 h 4595132"/>
              <a:gd name="connsiteX2" fmla="*/ 0 w 2768023"/>
              <a:gd name="connsiteY2" fmla="*/ 778933 h 4595132"/>
              <a:gd name="connsiteX3" fmla="*/ 917424 w 2768023"/>
              <a:gd name="connsiteY3" fmla="*/ 781050 h 4595132"/>
              <a:gd name="connsiteX4" fmla="*/ 1422400 w 2768023"/>
              <a:gd name="connsiteY4" fmla="*/ 0 h 4595132"/>
              <a:gd name="connsiteX5" fmla="*/ 2768023 w 2768023"/>
              <a:gd name="connsiteY5" fmla="*/ 2334135 h 4595132"/>
              <a:gd name="connsiteX6" fmla="*/ 1410486 w 2768023"/>
              <a:gd name="connsiteY6" fmla="*/ 4595132 h 4595132"/>
              <a:gd name="connsiteX7" fmla="*/ 47776 w 2768023"/>
              <a:gd name="connsiteY7" fmla="*/ 2324100 h 4595132"/>
              <a:gd name="connsiteX0" fmla="*/ 47776 w 2768023"/>
              <a:gd name="connsiteY0" fmla="*/ 2305050 h 4576082"/>
              <a:gd name="connsiteX1" fmla="*/ 440266 w 2768023"/>
              <a:gd name="connsiteY1" fmla="*/ 1589617 h 4576082"/>
              <a:gd name="connsiteX2" fmla="*/ 0 w 2768023"/>
              <a:gd name="connsiteY2" fmla="*/ 759883 h 4576082"/>
              <a:gd name="connsiteX3" fmla="*/ 917424 w 2768023"/>
              <a:gd name="connsiteY3" fmla="*/ 762000 h 4576082"/>
              <a:gd name="connsiteX4" fmla="*/ 1416957 w 2768023"/>
              <a:gd name="connsiteY4" fmla="*/ 0 h 4576082"/>
              <a:gd name="connsiteX5" fmla="*/ 2768023 w 2768023"/>
              <a:gd name="connsiteY5" fmla="*/ 2315085 h 4576082"/>
              <a:gd name="connsiteX6" fmla="*/ 1410486 w 2768023"/>
              <a:gd name="connsiteY6" fmla="*/ 4576082 h 4576082"/>
              <a:gd name="connsiteX7" fmla="*/ 47776 w 2768023"/>
              <a:gd name="connsiteY7" fmla="*/ 2305050 h 457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8023" h="4576082">
                <a:moveTo>
                  <a:pt x="47776" y="2305050"/>
                </a:moveTo>
                <a:lnTo>
                  <a:pt x="440266" y="1589617"/>
                </a:lnTo>
                <a:lnTo>
                  <a:pt x="0" y="759883"/>
                </a:lnTo>
                <a:lnTo>
                  <a:pt x="917424" y="762000"/>
                </a:lnTo>
                <a:lnTo>
                  <a:pt x="1416957" y="0"/>
                </a:lnTo>
                <a:lnTo>
                  <a:pt x="2768023" y="2315085"/>
                </a:lnTo>
                <a:lnTo>
                  <a:pt x="1410486" y="4576082"/>
                </a:lnTo>
                <a:lnTo>
                  <a:pt x="47776" y="230505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Textfeld 56"/>
          <p:cNvSpPr txBox="1"/>
          <p:nvPr/>
        </p:nvSpPr>
        <p:spPr>
          <a:xfrm>
            <a:off x="2113498" y="2440186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>
                <a:solidFill>
                  <a:schemeClr val="bg1"/>
                </a:solidFill>
                <a:latin typeface="Arial Black" pitchFamily="34" charset="0"/>
              </a:rPr>
              <a:t>economy</a:t>
            </a:r>
            <a:endParaRPr lang="de-AT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 rot="18000000">
            <a:off x="3815330" y="5393923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mobility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" name="Gleichschenkliges Dreieck 62"/>
          <p:cNvSpPr/>
          <p:nvPr/>
        </p:nvSpPr>
        <p:spPr>
          <a:xfrm>
            <a:off x="4699485" y="5757597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Gleichschenkliges Dreieck 63"/>
          <p:cNvSpPr/>
          <p:nvPr/>
        </p:nvSpPr>
        <p:spPr>
          <a:xfrm>
            <a:off x="5334818" y="4669010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Gleichschenkliges Dreieck 64"/>
          <p:cNvSpPr/>
          <p:nvPr/>
        </p:nvSpPr>
        <p:spPr>
          <a:xfrm rot="10800000">
            <a:off x="5326351" y="5719457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Gleichschenkliges Dreieck 65"/>
          <p:cNvSpPr/>
          <p:nvPr/>
        </p:nvSpPr>
        <p:spPr>
          <a:xfrm>
            <a:off x="5978695" y="5744858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5525441" y="5304343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508507" y="5935481"/>
            <a:ext cx="792088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>
                <a:solidFill>
                  <a:schemeClr val="bg1"/>
                </a:solidFill>
              </a:rPr>
              <a:t>r</a:t>
            </a:r>
            <a:r>
              <a:rPr lang="de-AT" sz="700" smtClean="0">
                <a:solidFill>
                  <a:schemeClr val="bg1"/>
                </a:solidFill>
              </a:rPr>
              <a:t>eal time </a:t>
            </a:r>
            <a:r>
              <a:rPr lang="de-AT" sz="700" err="1" smtClean="0">
                <a:solidFill>
                  <a:schemeClr val="bg1"/>
                </a:solidFill>
              </a:rPr>
              <a:t>information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186175" y="6371724"/>
            <a:ext cx="79208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</a:rPr>
              <a:t>short</a:t>
            </a:r>
            <a:r>
              <a:rPr lang="de-AT" sz="700" smtClean="0">
                <a:solidFill>
                  <a:schemeClr val="bg1"/>
                </a:solidFill>
              </a:rPr>
              <a:t> term parking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919704" y="6367529"/>
            <a:ext cx="792088" cy="18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</a:rPr>
              <a:t>parking</a:t>
            </a:r>
            <a:r>
              <a:rPr lang="de-AT" sz="700" smtClean="0">
                <a:solidFill>
                  <a:schemeClr val="bg1"/>
                </a:solidFill>
              </a:rPr>
              <a:t> </a:t>
            </a:r>
            <a:r>
              <a:rPr lang="de-AT" sz="700" err="1" smtClean="0">
                <a:solidFill>
                  <a:schemeClr val="bg1"/>
                </a:solidFill>
              </a:rPr>
              <a:t>solution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73" name="Parallelogramm 72"/>
          <p:cNvSpPr/>
          <p:nvPr/>
        </p:nvSpPr>
        <p:spPr>
          <a:xfrm flipH="1">
            <a:off x="3336865" y="4582845"/>
            <a:ext cx="3881172" cy="2221816"/>
          </a:xfrm>
          <a:prstGeom prst="parallelogram">
            <a:avLst>
              <a:gd name="adj" fmla="val 57805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Textfeld 73"/>
          <p:cNvSpPr txBox="1"/>
          <p:nvPr/>
        </p:nvSpPr>
        <p:spPr>
          <a:xfrm rot="3600000">
            <a:off x="3879738" y="3378523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social</a:t>
            </a:r>
            <a:r>
              <a:rPr lang="de-AT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action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2079915" y="6445126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sports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 rot="3600000">
            <a:off x="266109" y="5420067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society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 rot="18000000">
            <a:off x="294096" y="3463002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culture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85" name="Gerade Verbindung mit Pfeil 84"/>
          <p:cNvCxnSpPr/>
          <p:nvPr/>
        </p:nvCxnSpPr>
        <p:spPr>
          <a:xfrm flipH="1" flipV="1">
            <a:off x="2727987" y="2276872"/>
            <a:ext cx="583282" cy="15104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flipV="1">
            <a:off x="3311517" y="2178050"/>
            <a:ext cx="22225" cy="24765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flipV="1">
            <a:off x="3317073" y="2276476"/>
            <a:ext cx="616744" cy="152399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 flipV="1">
            <a:off x="5265201" y="5486400"/>
            <a:ext cx="364066" cy="5926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5256734" y="5537200"/>
            <a:ext cx="16933" cy="63500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H="1">
            <a:off x="5959467" y="5562600"/>
            <a:ext cx="228600" cy="31326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flipV="1">
            <a:off x="5637734" y="6604000"/>
            <a:ext cx="626533" cy="1693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echseck 107"/>
          <p:cNvSpPr/>
          <p:nvPr/>
        </p:nvSpPr>
        <p:spPr>
          <a:xfrm>
            <a:off x="2156195" y="3606884"/>
            <a:ext cx="2338820" cy="2016224"/>
          </a:xfrm>
          <a:prstGeom prst="hexagon">
            <a:avLst>
              <a:gd name="adj" fmla="val 27940"/>
              <a:gd name="vf" fmla="val 115470"/>
            </a:avLst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smtClean="0">
                <a:latin typeface="Arial Black" pitchFamily="34" charset="0"/>
              </a:rPr>
              <a:t>digital </a:t>
            </a:r>
            <a:r>
              <a:rPr lang="de-AT" sz="2800" err="1" smtClean="0">
                <a:latin typeface="Arial Black" pitchFamily="34" charset="0"/>
              </a:rPr>
              <a:t>city</a:t>
            </a:r>
            <a:endParaRPr lang="de-AT" sz="2800">
              <a:latin typeface="Arial Black" pitchFamily="34" charset="0"/>
            </a:endParaRPr>
          </a:p>
        </p:txBody>
      </p:sp>
      <p:pic>
        <p:nvPicPr>
          <p:cNvPr id="109" name="Grafik 108" descr="villach-stadtmarketing-links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1875696" cy="445058"/>
          </a:xfrm>
          <a:prstGeom prst="rect">
            <a:avLst/>
          </a:prstGeom>
        </p:spPr>
      </p:pic>
      <p:cxnSp>
        <p:nvCxnSpPr>
          <p:cNvPr id="110" name="Gerade Verbindung mit Pfeil 109"/>
          <p:cNvCxnSpPr/>
          <p:nvPr/>
        </p:nvCxnSpPr>
        <p:spPr>
          <a:xfrm flipV="1">
            <a:off x="3978234" y="3871356"/>
            <a:ext cx="570015" cy="356261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>
            <a:off x="4043295" y="4979363"/>
            <a:ext cx="567708" cy="32935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>
            <a:off x="3319575" y="5408394"/>
            <a:ext cx="8668" cy="68038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 flipH="1">
            <a:off x="2071484" y="4957695"/>
            <a:ext cx="511371" cy="34235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/>
          <p:nvPr/>
        </p:nvCxnSpPr>
        <p:spPr>
          <a:xfrm flipH="1" flipV="1">
            <a:off x="2106154" y="3939287"/>
            <a:ext cx="511371" cy="29902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/>
          <p:nvPr/>
        </p:nvCxnSpPr>
        <p:spPr>
          <a:xfrm flipH="1" flipV="1">
            <a:off x="3315242" y="3254571"/>
            <a:ext cx="4333" cy="56770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leichschenkliges Dreieck 130"/>
          <p:cNvSpPr/>
          <p:nvPr/>
        </p:nvSpPr>
        <p:spPr>
          <a:xfrm rot="10800000">
            <a:off x="4572000" y="188640"/>
            <a:ext cx="1169410" cy="1008112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2" name="Gleichschenkliges Dreieck 131"/>
          <p:cNvSpPr/>
          <p:nvPr/>
        </p:nvSpPr>
        <p:spPr>
          <a:xfrm>
            <a:off x="5364088" y="-459432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3" name="Gleichschenkliges Dreieck 132"/>
          <p:cNvSpPr/>
          <p:nvPr/>
        </p:nvSpPr>
        <p:spPr>
          <a:xfrm rot="10800000">
            <a:off x="6660232" y="4077072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4" name="Gleichschenkliges Dreieck 133"/>
          <p:cNvSpPr/>
          <p:nvPr/>
        </p:nvSpPr>
        <p:spPr>
          <a:xfrm rot="10800000">
            <a:off x="5508104" y="1340768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6" name="Gleichschenkliges Dreieck 135"/>
          <p:cNvSpPr/>
          <p:nvPr/>
        </p:nvSpPr>
        <p:spPr>
          <a:xfrm rot="10800000">
            <a:off x="6408712" y="38983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Textfeld 70"/>
          <p:cNvSpPr txBox="1"/>
          <p:nvPr/>
        </p:nvSpPr>
        <p:spPr>
          <a:xfrm>
            <a:off x="4644008" y="495722"/>
            <a:ext cx="4248472" cy="44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de-AT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</a:t>
            </a: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nline </a:t>
            </a:r>
            <a:r>
              <a:rPr lang="de-AT" sz="28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shopping</a:t>
            </a:r>
            <a:endParaRPr lang="de-AT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1"/>
          <a:stretch/>
        </p:blipFill>
        <p:spPr>
          <a:xfrm>
            <a:off x="5711792" y="1429825"/>
            <a:ext cx="3317566" cy="22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6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/>
          <p:cNvSpPr/>
          <p:nvPr/>
        </p:nvSpPr>
        <p:spPr>
          <a:xfrm>
            <a:off x="2689282" y="-1571932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Gleichschenkliges Dreieck 7"/>
          <p:cNvSpPr/>
          <p:nvPr/>
        </p:nvSpPr>
        <p:spPr>
          <a:xfrm>
            <a:off x="5580112" y="1700808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Gleichschenkliges Dreieck 8"/>
          <p:cNvSpPr/>
          <p:nvPr/>
        </p:nvSpPr>
        <p:spPr>
          <a:xfrm>
            <a:off x="3059832" y="-1107504"/>
            <a:ext cx="3024336" cy="2607186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Gleichschenkliges Dreieck 9"/>
          <p:cNvSpPr/>
          <p:nvPr/>
        </p:nvSpPr>
        <p:spPr>
          <a:xfrm rot="10800000">
            <a:off x="5724128" y="0"/>
            <a:ext cx="1169410" cy="1008112"/>
          </a:xfrm>
          <a:prstGeom prst="triangle">
            <a:avLst/>
          </a:prstGeom>
          <a:solidFill>
            <a:srgbClr val="54A26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Gleichschenkliges Dreieck 10"/>
          <p:cNvSpPr/>
          <p:nvPr/>
        </p:nvSpPr>
        <p:spPr>
          <a:xfrm>
            <a:off x="6588224" y="-387424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Gleichschenkliges Dreieck 11"/>
          <p:cNvSpPr/>
          <p:nvPr/>
        </p:nvSpPr>
        <p:spPr>
          <a:xfrm rot="10800000">
            <a:off x="7668344" y="4005064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Gleichschenkliges Dreieck 12"/>
          <p:cNvSpPr/>
          <p:nvPr/>
        </p:nvSpPr>
        <p:spPr>
          <a:xfrm rot="10800000">
            <a:off x="7523312" y="1340768"/>
            <a:ext cx="1620688" cy="1397145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Gleichschenkliges Dreieck 13"/>
          <p:cNvSpPr/>
          <p:nvPr/>
        </p:nvSpPr>
        <p:spPr>
          <a:xfrm rot="10800000">
            <a:off x="7416824" y="3826335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Gleichschenkliges Dreieck 14"/>
          <p:cNvSpPr/>
          <p:nvPr/>
        </p:nvSpPr>
        <p:spPr>
          <a:xfrm>
            <a:off x="-324544" y="3167387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Gleichschenkliges Dreieck 15"/>
          <p:cNvSpPr/>
          <p:nvPr/>
        </p:nvSpPr>
        <p:spPr>
          <a:xfrm>
            <a:off x="35496" y="35730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leichschenkliges Dreieck 16"/>
          <p:cNvSpPr/>
          <p:nvPr/>
        </p:nvSpPr>
        <p:spPr>
          <a:xfrm>
            <a:off x="-1692696" y="2420888"/>
            <a:ext cx="3024336" cy="2607186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 rot="10800000">
            <a:off x="35496" y="1988840"/>
            <a:ext cx="1169410" cy="1008112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827584" y="1340768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Gleichschenkliges Dreieck 19"/>
          <p:cNvSpPr/>
          <p:nvPr/>
        </p:nvSpPr>
        <p:spPr>
          <a:xfrm rot="10800000">
            <a:off x="1331640" y="5949280"/>
            <a:ext cx="1620688" cy="1397145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Gleichschenkliges Dreieck 20"/>
          <p:cNvSpPr/>
          <p:nvPr/>
        </p:nvSpPr>
        <p:spPr>
          <a:xfrm rot="10800000">
            <a:off x="971600" y="3140968"/>
            <a:ext cx="1620688" cy="1397145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1872208" y="56985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3" name="Grafik 22" descr="villach-stadtmarketing-links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3296"/>
            <a:ext cx="1875696" cy="445058"/>
          </a:xfrm>
          <a:prstGeom prst="rect">
            <a:avLst/>
          </a:prstGeom>
        </p:spPr>
      </p:pic>
      <p:sp>
        <p:nvSpPr>
          <p:cNvPr id="24" name="Gleichschenkliges Dreieck 23"/>
          <p:cNvSpPr/>
          <p:nvPr/>
        </p:nvSpPr>
        <p:spPr>
          <a:xfrm>
            <a:off x="6300192" y="4797152"/>
            <a:ext cx="3024336" cy="2607186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0" y="332656"/>
            <a:ext cx="9144000" cy="864096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30" name="Gleichschenkliges Dreieck 29"/>
          <p:cNvSpPr/>
          <p:nvPr/>
        </p:nvSpPr>
        <p:spPr>
          <a:xfrm rot="10800000">
            <a:off x="251520" y="188640"/>
            <a:ext cx="1440160" cy="1241517"/>
          </a:xfrm>
          <a:prstGeom prst="triangle">
            <a:avLst/>
          </a:prstGeom>
          <a:blipFill dpi="0" rotWithShape="0">
            <a:blip r:embed="rId4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Grafik 24" descr="Mockup3.jpg"/>
          <p:cNvPicPr>
            <a:picLocks noChangeAspect="1"/>
          </p:cNvPicPr>
          <p:nvPr/>
        </p:nvPicPr>
        <p:blipFill>
          <a:blip r:embed="rId5" cstate="screen"/>
          <a:srcRect t="54215" b="22569"/>
          <a:stretch>
            <a:fillRect/>
          </a:stretch>
        </p:blipFill>
        <p:spPr>
          <a:xfrm>
            <a:off x="440101" y="3140968"/>
            <a:ext cx="4723643" cy="1368152"/>
          </a:xfrm>
          <a:prstGeom prst="rect">
            <a:avLst/>
          </a:prstGeom>
        </p:spPr>
      </p:pic>
      <p:pic>
        <p:nvPicPr>
          <p:cNvPr id="31" name="Grafik 30" descr="Mockup3.jpg"/>
          <p:cNvPicPr>
            <a:picLocks noChangeAspect="1"/>
          </p:cNvPicPr>
          <p:nvPr/>
        </p:nvPicPr>
        <p:blipFill>
          <a:blip r:embed="rId5" cstate="screen"/>
          <a:srcRect t="77431"/>
          <a:stretch>
            <a:fillRect/>
          </a:stretch>
        </p:blipFill>
        <p:spPr>
          <a:xfrm>
            <a:off x="424421" y="1628800"/>
            <a:ext cx="4723643" cy="1330052"/>
          </a:xfrm>
          <a:prstGeom prst="rect">
            <a:avLst/>
          </a:prstGeom>
        </p:spPr>
      </p:pic>
      <p:pic>
        <p:nvPicPr>
          <p:cNvPr id="32" name="Grafik 31" descr="Mockup3.jpg"/>
          <p:cNvPicPr>
            <a:picLocks noChangeAspect="1"/>
          </p:cNvPicPr>
          <p:nvPr/>
        </p:nvPicPr>
        <p:blipFill>
          <a:blip r:embed="rId5" cstate="screen"/>
          <a:srcRect t="30999" b="45785"/>
          <a:stretch>
            <a:fillRect/>
          </a:stretch>
        </p:blipFill>
        <p:spPr>
          <a:xfrm>
            <a:off x="467544" y="4653136"/>
            <a:ext cx="4723643" cy="1368152"/>
          </a:xfrm>
          <a:prstGeom prst="rect">
            <a:avLst/>
          </a:prstGeom>
        </p:spPr>
      </p:pic>
      <p:sp>
        <p:nvSpPr>
          <p:cNvPr id="33" name="Legende mit Pfeil nach links 32"/>
          <p:cNvSpPr/>
          <p:nvPr/>
        </p:nvSpPr>
        <p:spPr>
          <a:xfrm>
            <a:off x="5004048" y="4797152"/>
            <a:ext cx="4032448" cy="11521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8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search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!“</a:t>
            </a:r>
          </a:p>
          <a:p>
            <a:pPr algn="ctr"/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articles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groups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brands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de-AT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de-AT" sz="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AT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„digital </a:t>
            </a:r>
            <a:r>
              <a:rPr lang="de-AT" sz="1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shop</a:t>
            </a:r>
            <a:r>
              <a:rPr lang="de-AT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window</a:t>
            </a:r>
            <a:r>
              <a:rPr lang="de-AT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de-AT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egende mit Pfeil nach links 33"/>
          <p:cNvSpPr/>
          <p:nvPr/>
        </p:nvSpPr>
        <p:spPr>
          <a:xfrm>
            <a:off x="5004048" y="3250271"/>
            <a:ext cx="4032448" cy="11521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latin typeface="Arial" pitchFamily="34" charset="0"/>
                <a:cs typeface="Arial" pitchFamily="34" charset="0"/>
              </a:rPr>
              <a:t>„find!“</a:t>
            </a:r>
          </a:p>
          <a:p>
            <a:pPr algn="ctr"/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place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offers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best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sellers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CITY SHOPS</a:t>
            </a:r>
          </a:p>
          <a:p>
            <a:pPr algn="ctr"/>
            <a:endParaRPr lang="de-AT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AT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de-AT" sz="1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click</a:t>
            </a:r>
            <a:r>
              <a:rPr lang="de-AT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e-AT" sz="1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collect</a:t>
            </a:r>
            <a:r>
              <a:rPr lang="de-AT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de-AT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egende mit Pfeil nach links 34"/>
          <p:cNvSpPr/>
          <p:nvPr/>
        </p:nvSpPr>
        <p:spPr>
          <a:xfrm>
            <a:off x="5004048" y="1772816"/>
            <a:ext cx="4032448" cy="11521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5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shop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!“</a:t>
            </a:r>
          </a:p>
          <a:p>
            <a:pPr algn="ctr"/>
            <a:r>
              <a:rPr lang="de-AT" sz="1200" dirty="0" err="1">
                <a:latin typeface="Arial" pitchFamily="34" charset="0"/>
                <a:cs typeface="Arial" pitchFamily="34" charset="0"/>
              </a:rPr>
              <a:t>l</a:t>
            </a:r>
            <a:r>
              <a:rPr lang="de-AT" sz="1200" dirty="0" err="1" smtClean="0">
                <a:latin typeface="Arial" pitchFamily="34" charset="0"/>
                <a:cs typeface="Arial" pitchFamily="34" charset="0"/>
              </a:rPr>
              <a:t>anding</a:t>
            </a:r>
            <a:r>
              <a:rPr lang="de-A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latin typeface="Arial" pitchFamily="34" charset="0"/>
                <a:cs typeface="Arial" pitchFamily="34" charset="0"/>
              </a:rPr>
              <a:t>page</a:t>
            </a:r>
            <a:r>
              <a:rPr lang="de-A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A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latin typeface="Arial" pitchFamily="34" charset="0"/>
                <a:cs typeface="Arial" pitchFamily="34" charset="0"/>
              </a:rPr>
              <a:t>local</a:t>
            </a:r>
            <a:r>
              <a:rPr lang="de-A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 smtClean="0">
                <a:latin typeface="Arial" pitchFamily="34" charset="0"/>
                <a:cs typeface="Arial" pitchFamily="34" charset="0"/>
              </a:rPr>
              <a:t>onlineshops</a:t>
            </a:r>
            <a:endParaRPr lang="de-AT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de-AT" sz="7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AT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„links </a:t>
            </a:r>
            <a:r>
              <a:rPr lang="de-AT" sz="1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all </a:t>
            </a:r>
            <a:r>
              <a:rPr lang="de-AT" sz="1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onlineshops</a:t>
            </a:r>
            <a:r>
              <a:rPr lang="de-AT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de-AT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475656" y="404664"/>
            <a:ext cx="7500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AT" sz="2400" b="1" smtClean="0">
                <a:solidFill>
                  <a:schemeClr val="bg1"/>
                </a:solidFill>
                <a:latin typeface="Arial Black" pitchFamily="34" charset="0"/>
              </a:rPr>
              <a:t>LOCAL COMMERCE-SOLUTION</a:t>
            </a:r>
          </a:p>
          <a:p>
            <a:pPr algn="r">
              <a:buNone/>
            </a:pPr>
            <a:r>
              <a:rPr lang="de-AT" sz="2400" b="1" smtClean="0">
                <a:solidFill>
                  <a:schemeClr val="bg1"/>
                </a:solidFill>
                <a:latin typeface="Arial Black" pitchFamily="34" charset="0"/>
              </a:rPr>
              <a:t>VILLACHSHOP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135" name="Gleichschenkliges Dreieck 134"/>
          <p:cNvSpPr/>
          <p:nvPr/>
        </p:nvSpPr>
        <p:spPr>
          <a:xfrm>
            <a:off x="4211960" y="1367187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9" name="Gleichschenkliges Dreieck 128"/>
          <p:cNvSpPr/>
          <p:nvPr/>
        </p:nvSpPr>
        <p:spPr>
          <a:xfrm>
            <a:off x="4572000" y="17728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8" name="Gleichschenkliges Dreieck 127"/>
          <p:cNvSpPr/>
          <p:nvPr/>
        </p:nvSpPr>
        <p:spPr>
          <a:xfrm>
            <a:off x="3208599" y="1636881"/>
            <a:ext cx="3024336" cy="2607186"/>
          </a:xfrm>
          <a:prstGeom prst="triangle">
            <a:avLst/>
          </a:prstGeom>
          <a:solidFill>
            <a:srgbClr val="54A268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0" name="Gleichschenkliges Dreieck 129"/>
          <p:cNvSpPr/>
          <p:nvPr/>
        </p:nvSpPr>
        <p:spPr>
          <a:xfrm>
            <a:off x="467544" y="1268760"/>
            <a:ext cx="3024336" cy="2607186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Gleichschenkliges Dreieck 26"/>
          <p:cNvSpPr/>
          <p:nvPr/>
        </p:nvSpPr>
        <p:spPr>
          <a:xfrm rot="3600000">
            <a:off x="1047207" y="4159290"/>
            <a:ext cx="2422349" cy="208823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Gleichschenkliges Dreieck 27"/>
          <p:cNvSpPr/>
          <p:nvPr/>
        </p:nvSpPr>
        <p:spPr>
          <a:xfrm rot="3600000">
            <a:off x="2422373" y="1868838"/>
            <a:ext cx="2422349" cy="2088232"/>
          </a:xfrm>
          <a:prstGeom prst="triangle">
            <a:avLst/>
          </a:prstGeom>
          <a:solidFill>
            <a:srgbClr val="54A26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Gleichschenkliges Dreieck 28"/>
          <p:cNvSpPr/>
          <p:nvPr/>
        </p:nvSpPr>
        <p:spPr>
          <a:xfrm rot="3600000">
            <a:off x="3701531" y="4114064"/>
            <a:ext cx="2422349" cy="2088232"/>
          </a:xfrm>
          <a:prstGeom prst="triangle">
            <a:avLst/>
          </a:prstGeom>
          <a:solidFill>
            <a:schemeClr val="accent5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Gleichschenkliges Dreieck 29"/>
          <p:cNvSpPr/>
          <p:nvPr/>
        </p:nvSpPr>
        <p:spPr>
          <a:xfrm>
            <a:off x="3499677" y="2427387"/>
            <a:ext cx="2422349" cy="2088232"/>
          </a:xfrm>
          <a:prstGeom prst="triangle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Gleichschenkliges Dreieck 30"/>
          <p:cNvSpPr/>
          <p:nvPr/>
        </p:nvSpPr>
        <p:spPr>
          <a:xfrm>
            <a:off x="756980" y="2452845"/>
            <a:ext cx="2422349" cy="2088232"/>
          </a:xfrm>
          <a:prstGeom prst="triangle">
            <a:avLst/>
          </a:prstGeom>
          <a:solidFill>
            <a:srgbClr val="66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Gleichschenkliges Dreieck 31"/>
          <p:cNvSpPr/>
          <p:nvPr/>
        </p:nvSpPr>
        <p:spPr>
          <a:xfrm>
            <a:off x="2072174" y="4702828"/>
            <a:ext cx="2422349" cy="2088232"/>
          </a:xfrm>
          <a:prstGeom prst="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Gleichschenkliges Dreieck 35"/>
          <p:cNvSpPr/>
          <p:nvPr/>
        </p:nvSpPr>
        <p:spPr>
          <a:xfrm>
            <a:off x="2959103" y="129239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Gleichschenkliges Dreieck 36"/>
          <p:cNvSpPr/>
          <p:nvPr/>
        </p:nvSpPr>
        <p:spPr>
          <a:xfrm>
            <a:off x="3829208" y="1661314"/>
            <a:ext cx="761804" cy="656727"/>
          </a:xfrm>
          <a:prstGeom prst="triangle">
            <a:avLst/>
          </a:prstGeom>
          <a:solidFill>
            <a:srgbClr val="3F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Gleichschenkliges Dreieck 37"/>
          <p:cNvSpPr/>
          <p:nvPr/>
        </p:nvSpPr>
        <p:spPr>
          <a:xfrm>
            <a:off x="2065673" y="1658836"/>
            <a:ext cx="761804" cy="656727"/>
          </a:xfrm>
          <a:prstGeom prst="triangle">
            <a:avLst/>
          </a:prstGeom>
          <a:solidFill>
            <a:srgbClr val="548A5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Gleichschenkliges Dreieck 38"/>
          <p:cNvSpPr/>
          <p:nvPr/>
        </p:nvSpPr>
        <p:spPr>
          <a:xfrm rot="3600000">
            <a:off x="2604688" y="1462651"/>
            <a:ext cx="761804" cy="656727"/>
          </a:xfrm>
          <a:prstGeom prst="triangle">
            <a:avLst/>
          </a:prstGeom>
          <a:solidFill>
            <a:srgbClr val="B15C5C">
              <a:alpha val="6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Gleichschenkliges Dreieck 39"/>
          <p:cNvSpPr/>
          <p:nvPr/>
        </p:nvSpPr>
        <p:spPr>
          <a:xfrm rot="3600000">
            <a:off x="3051314" y="696824"/>
            <a:ext cx="761804" cy="656727"/>
          </a:xfrm>
          <a:prstGeom prst="triangle">
            <a:avLst/>
          </a:prstGeom>
          <a:solidFill>
            <a:srgbClr val="548A5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Gleichschenkliges Dreieck 40"/>
          <p:cNvSpPr/>
          <p:nvPr/>
        </p:nvSpPr>
        <p:spPr>
          <a:xfrm rot="3600000">
            <a:off x="3492936" y="1453962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Gleichschenkliges Dreieck 41"/>
          <p:cNvSpPr/>
          <p:nvPr/>
        </p:nvSpPr>
        <p:spPr>
          <a:xfrm>
            <a:off x="2501105" y="897037"/>
            <a:ext cx="761804" cy="656727"/>
          </a:xfrm>
          <a:prstGeom prst="triangle">
            <a:avLst/>
          </a:prstGeom>
          <a:solidFill>
            <a:srgbClr val="548A5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Gleichschenkliges Dreieck 42"/>
          <p:cNvSpPr/>
          <p:nvPr/>
        </p:nvSpPr>
        <p:spPr>
          <a:xfrm>
            <a:off x="3408634" y="887512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Gleichschenkliges Dreieck 43"/>
          <p:cNvSpPr/>
          <p:nvPr/>
        </p:nvSpPr>
        <p:spPr>
          <a:xfrm>
            <a:off x="2961728" y="1661407"/>
            <a:ext cx="761804" cy="656727"/>
          </a:xfrm>
          <a:prstGeom prst="triangle">
            <a:avLst/>
          </a:prstGeom>
          <a:solidFill>
            <a:srgbClr val="3F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Textfeld 44"/>
          <p:cNvSpPr txBox="1"/>
          <p:nvPr/>
        </p:nvSpPr>
        <p:spPr>
          <a:xfrm>
            <a:off x="3809732" y="2030115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virtual</a:t>
            </a:r>
            <a:r>
              <a:rPr lang="de-AT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</a:t>
            </a:r>
            <a:r>
              <a:rPr lang="de-AT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de-AT" sz="700" b="1" dirty="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390602" y="1712410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ashion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952201" y="1996781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</a:t>
            </a:r>
            <a:endParaRPr lang="de-AT" sz="700" b="1">
              <a:solidFill>
                <a:schemeClr val="bg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050009" y="1980114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CRM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493962" y="1708749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ostumer</a:t>
            </a:r>
            <a:r>
              <a:rPr lang="de-AT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de-AT" sz="700" b="1" dirty="0">
              <a:solidFill>
                <a:schemeClr val="bg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386407" y="1288829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W-LAN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501105" y="1238027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retail</a:t>
            </a:r>
            <a:endParaRPr lang="de-AT" sz="700" dirty="0">
              <a:solidFill>
                <a:schemeClr val="bg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950087" y="979591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commerce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950087" y="522142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eacons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4" name="Gleichschenkliges Dreieck 53"/>
          <p:cNvSpPr/>
          <p:nvPr/>
        </p:nvSpPr>
        <p:spPr>
          <a:xfrm rot="3600000">
            <a:off x="2154511" y="692103"/>
            <a:ext cx="761804" cy="656727"/>
          </a:xfrm>
          <a:prstGeom prst="triangle">
            <a:avLst/>
          </a:prstGeom>
          <a:solidFill>
            <a:srgbClr val="548A5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Textfeld 54"/>
          <p:cNvSpPr txBox="1"/>
          <p:nvPr/>
        </p:nvSpPr>
        <p:spPr>
          <a:xfrm>
            <a:off x="2052123" y="949995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6" name="Freihandform 55"/>
          <p:cNvSpPr/>
          <p:nvPr/>
        </p:nvSpPr>
        <p:spPr>
          <a:xfrm>
            <a:off x="1930059" y="9525"/>
            <a:ext cx="2768023" cy="4576082"/>
          </a:xfrm>
          <a:custGeom>
            <a:avLst/>
            <a:gdLst>
              <a:gd name="connsiteX0" fmla="*/ 42333 w 2777066"/>
              <a:gd name="connsiteY0" fmla="*/ 2286000 h 4597400"/>
              <a:gd name="connsiteX1" fmla="*/ 440266 w 2777066"/>
              <a:gd name="connsiteY1" fmla="*/ 1608667 h 4597400"/>
              <a:gd name="connsiteX2" fmla="*/ 0 w 2777066"/>
              <a:gd name="connsiteY2" fmla="*/ 778933 h 4597400"/>
              <a:gd name="connsiteX3" fmla="*/ 922866 w 2777066"/>
              <a:gd name="connsiteY3" fmla="*/ 762000 h 4597400"/>
              <a:gd name="connsiteX4" fmla="*/ 1422400 w 2777066"/>
              <a:gd name="connsiteY4" fmla="*/ 0 h 4597400"/>
              <a:gd name="connsiteX5" fmla="*/ 2777066 w 2777066"/>
              <a:gd name="connsiteY5" fmla="*/ 2311400 h 4597400"/>
              <a:gd name="connsiteX6" fmla="*/ 1422400 w 2777066"/>
              <a:gd name="connsiteY6" fmla="*/ 4597400 h 4597400"/>
              <a:gd name="connsiteX7" fmla="*/ 42333 w 2777066"/>
              <a:gd name="connsiteY7" fmla="*/ 2286000 h 4597400"/>
              <a:gd name="connsiteX0" fmla="*/ 42333 w 2777066"/>
              <a:gd name="connsiteY0" fmla="*/ 2286000 h 4590653"/>
              <a:gd name="connsiteX1" fmla="*/ 440266 w 2777066"/>
              <a:gd name="connsiteY1" fmla="*/ 1608667 h 4590653"/>
              <a:gd name="connsiteX2" fmla="*/ 0 w 2777066"/>
              <a:gd name="connsiteY2" fmla="*/ 778933 h 4590653"/>
              <a:gd name="connsiteX3" fmla="*/ 922866 w 2777066"/>
              <a:gd name="connsiteY3" fmla="*/ 762000 h 4590653"/>
              <a:gd name="connsiteX4" fmla="*/ 1422400 w 2777066"/>
              <a:gd name="connsiteY4" fmla="*/ 0 h 4590653"/>
              <a:gd name="connsiteX5" fmla="*/ 2777066 w 2777066"/>
              <a:gd name="connsiteY5" fmla="*/ 2311400 h 4590653"/>
              <a:gd name="connsiteX6" fmla="*/ 1373991 w 2777066"/>
              <a:gd name="connsiteY6" fmla="*/ 4590653 h 4590653"/>
              <a:gd name="connsiteX7" fmla="*/ 42333 w 2777066"/>
              <a:gd name="connsiteY7" fmla="*/ 2286000 h 4590653"/>
              <a:gd name="connsiteX0" fmla="*/ 42333 w 2777066"/>
              <a:gd name="connsiteY0" fmla="*/ 2286000 h 4595132"/>
              <a:gd name="connsiteX1" fmla="*/ 440266 w 2777066"/>
              <a:gd name="connsiteY1" fmla="*/ 1608667 h 4595132"/>
              <a:gd name="connsiteX2" fmla="*/ 0 w 2777066"/>
              <a:gd name="connsiteY2" fmla="*/ 778933 h 4595132"/>
              <a:gd name="connsiteX3" fmla="*/ 922866 w 2777066"/>
              <a:gd name="connsiteY3" fmla="*/ 762000 h 4595132"/>
              <a:gd name="connsiteX4" fmla="*/ 1422400 w 2777066"/>
              <a:gd name="connsiteY4" fmla="*/ 0 h 4595132"/>
              <a:gd name="connsiteX5" fmla="*/ 2777066 w 2777066"/>
              <a:gd name="connsiteY5" fmla="*/ 2311400 h 4595132"/>
              <a:gd name="connsiteX6" fmla="*/ 1410486 w 2777066"/>
              <a:gd name="connsiteY6" fmla="*/ 4595132 h 4595132"/>
              <a:gd name="connsiteX7" fmla="*/ 42333 w 2777066"/>
              <a:gd name="connsiteY7" fmla="*/ 2286000 h 4595132"/>
              <a:gd name="connsiteX0" fmla="*/ 47776 w 2777066"/>
              <a:gd name="connsiteY0" fmla="*/ 2324100 h 4595132"/>
              <a:gd name="connsiteX1" fmla="*/ 440266 w 2777066"/>
              <a:gd name="connsiteY1" fmla="*/ 1608667 h 4595132"/>
              <a:gd name="connsiteX2" fmla="*/ 0 w 2777066"/>
              <a:gd name="connsiteY2" fmla="*/ 778933 h 4595132"/>
              <a:gd name="connsiteX3" fmla="*/ 922866 w 2777066"/>
              <a:gd name="connsiteY3" fmla="*/ 762000 h 4595132"/>
              <a:gd name="connsiteX4" fmla="*/ 1422400 w 2777066"/>
              <a:gd name="connsiteY4" fmla="*/ 0 h 4595132"/>
              <a:gd name="connsiteX5" fmla="*/ 2777066 w 2777066"/>
              <a:gd name="connsiteY5" fmla="*/ 2311400 h 4595132"/>
              <a:gd name="connsiteX6" fmla="*/ 1410486 w 2777066"/>
              <a:gd name="connsiteY6" fmla="*/ 4595132 h 4595132"/>
              <a:gd name="connsiteX7" fmla="*/ 47776 w 2777066"/>
              <a:gd name="connsiteY7" fmla="*/ 2324100 h 4595132"/>
              <a:gd name="connsiteX0" fmla="*/ 47776 w 2768023"/>
              <a:gd name="connsiteY0" fmla="*/ 2324100 h 4595132"/>
              <a:gd name="connsiteX1" fmla="*/ 440266 w 2768023"/>
              <a:gd name="connsiteY1" fmla="*/ 1608667 h 4595132"/>
              <a:gd name="connsiteX2" fmla="*/ 0 w 2768023"/>
              <a:gd name="connsiteY2" fmla="*/ 778933 h 4595132"/>
              <a:gd name="connsiteX3" fmla="*/ 922866 w 2768023"/>
              <a:gd name="connsiteY3" fmla="*/ 762000 h 4595132"/>
              <a:gd name="connsiteX4" fmla="*/ 1422400 w 2768023"/>
              <a:gd name="connsiteY4" fmla="*/ 0 h 4595132"/>
              <a:gd name="connsiteX5" fmla="*/ 2768023 w 2768023"/>
              <a:gd name="connsiteY5" fmla="*/ 2334135 h 4595132"/>
              <a:gd name="connsiteX6" fmla="*/ 1410486 w 2768023"/>
              <a:gd name="connsiteY6" fmla="*/ 4595132 h 4595132"/>
              <a:gd name="connsiteX7" fmla="*/ 47776 w 2768023"/>
              <a:gd name="connsiteY7" fmla="*/ 2324100 h 4595132"/>
              <a:gd name="connsiteX0" fmla="*/ 47776 w 2768023"/>
              <a:gd name="connsiteY0" fmla="*/ 2324100 h 4595132"/>
              <a:gd name="connsiteX1" fmla="*/ 440266 w 2768023"/>
              <a:gd name="connsiteY1" fmla="*/ 1608667 h 4595132"/>
              <a:gd name="connsiteX2" fmla="*/ 0 w 2768023"/>
              <a:gd name="connsiteY2" fmla="*/ 778933 h 4595132"/>
              <a:gd name="connsiteX3" fmla="*/ 917424 w 2768023"/>
              <a:gd name="connsiteY3" fmla="*/ 781050 h 4595132"/>
              <a:gd name="connsiteX4" fmla="*/ 1422400 w 2768023"/>
              <a:gd name="connsiteY4" fmla="*/ 0 h 4595132"/>
              <a:gd name="connsiteX5" fmla="*/ 2768023 w 2768023"/>
              <a:gd name="connsiteY5" fmla="*/ 2334135 h 4595132"/>
              <a:gd name="connsiteX6" fmla="*/ 1410486 w 2768023"/>
              <a:gd name="connsiteY6" fmla="*/ 4595132 h 4595132"/>
              <a:gd name="connsiteX7" fmla="*/ 47776 w 2768023"/>
              <a:gd name="connsiteY7" fmla="*/ 2324100 h 4595132"/>
              <a:gd name="connsiteX0" fmla="*/ 47776 w 2768023"/>
              <a:gd name="connsiteY0" fmla="*/ 2305050 h 4576082"/>
              <a:gd name="connsiteX1" fmla="*/ 440266 w 2768023"/>
              <a:gd name="connsiteY1" fmla="*/ 1589617 h 4576082"/>
              <a:gd name="connsiteX2" fmla="*/ 0 w 2768023"/>
              <a:gd name="connsiteY2" fmla="*/ 759883 h 4576082"/>
              <a:gd name="connsiteX3" fmla="*/ 917424 w 2768023"/>
              <a:gd name="connsiteY3" fmla="*/ 762000 h 4576082"/>
              <a:gd name="connsiteX4" fmla="*/ 1416957 w 2768023"/>
              <a:gd name="connsiteY4" fmla="*/ 0 h 4576082"/>
              <a:gd name="connsiteX5" fmla="*/ 2768023 w 2768023"/>
              <a:gd name="connsiteY5" fmla="*/ 2315085 h 4576082"/>
              <a:gd name="connsiteX6" fmla="*/ 1410486 w 2768023"/>
              <a:gd name="connsiteY6" fmla="*/ 4576082 h 4576082"/>
              <a:gd name="connsiteX7" fmla="*/ 47776 w 2768023"/>
              <a:gd name="connsiteY7" fmla="*/ 2305050 h 457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8023" h="4576082">
                <a:moveTo>
                  <a:pt x="47776" y="2305050"/>
                </a:moveTo>
                <a:lnTo>
                  <a:pt x="440266" y="1589617"/>
                </a:lnTo>
                <a:lnTo>
                  <a:pt x="0" y="759883"/>
                </a:lnTo>
                <a:lnTo>
                  <a:pt x="917424" y="762000"/>
                </a:lnTo>
                <a:lnTo>
                  <a:pt x="1416957" y="0"/>
                </a:lnTo>
                <a:lnTo>
                  <a:pt x="2768023" y="2315085"/>
                </a:lnTo>
                <a:lnTo>
                  <a:pt x="1410486" y="4576082"/>
                </a:lnTo>
                <a:lnTo>
                  <a:pt x="47776" y="230505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Textfeld 56"/>
          <p:cNvSpPr txBox="1"/>
          <p:nvPr/>
        </p:nvSpPr>
        <p:spPr>
          <a:xfrm>
            <a:off x="2113498" y="2440186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>
                <a:solidFill>
                  <a:schemeClr val="bg1"/>
                </a:solidFill>
                <a:latin typeface="Arial Black" pitchFamily="34" charset="0"/>
              </a:rPr>
              <a:t>economy</a:t>
            </a:r>
            <a:endParaRPr lang="de-AT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 rot="18000000">
            <a:off x="3815330" y="5393923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mobility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" name="Gleichschenkliges Dreieck 62"/>
          <p:cNvSpPr/>
          <p:nvPr/>
        </p:nvSpPr>
        <p:spPr>
          <a:xfrm>
            <a:off x="4699485" y="5757597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Gleichschenkliges Dreieck 63"/>
          <p:cNvSpPr/>
          <p:nvPr/>
        </p:nvSpPr>
        <p:spPr>
          <a:xfrm>
            <a:off x="5334818" y="4669010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Gleichschenkliges Dreieck 64"/>
          <p:cNvSpPr/>
          <p:nvPr/>
        </p:nvSpPr>
        <p:spPr>
          <a:xfrm rot="10800000">
            <a:off x="5326351" y="5719457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Gleichschenkliges Dreieck 65"/>
          <p:cNvSpPr/>
          <p:nvPr/>
        </p:nvSpPr>
        <p:spPr>
          <a:xfrm>
            <a:off x="5978695" y="5744858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5525441" y="5304343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508507" y="5935481"/>
            <a:ext cx="792088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>
                <a:solidFill>
                  <a:schemeClr val="bg1"/>
                </a:solidFill>
              </a:rPr>
              <a:t>r</a:t>
            </a:r>
            <a:r>
              <a:rPr lang="de-AT" sz="700" smtClean="0">
                <a:solidFill>
                  <a:schemeClr val="bg1"/>
                </a:solidFill>
              </a:rPr>
              <a:t>eal time </a:t>
            </a:r>
            <a:r>
              <a:rPr lang="de-AT" sz="700" err="1" smtClean="0">
                <a:solidFill>
                  <a:schemeClr val="bg1"/>
                </a:solidFill>
              </a:rPr>
              <a:t>information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186175" y="6371724"/>
            <a:ext cx="79208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</a:rPr>
              <a:t>short</a:t>
            </a:r>
            <a:r>
              <a:rPr lang="de-AT" sz="700" smtClean="0">
                <a:solidFill>
                  <a:schemeClr val="bg1"/>
                </a:solidFill>
              </a:rPr>
              <a:t> term parking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919704" y="6367529"/>
            <a:ext cx="792088" cy="18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</a:rPr>
              <a:t>parking</a:t>
            </a:r>
            <a:r>
              <a:rPr lang="de-AT" sz="700" smtClean="0">
                <a:solidFill>
                  <a:schemeClr val="bg1"/>
                </a:solidFill>
              </a:rPr>
              <a:t> </a:t>
            </a:r>
            <a:r>
              <a:rPr lang="de-AT" sz="700" err="1" smtClean="0">
                <a:solidFill>
                  <a:schemeClr val="bg1"/>
                </a:solidFill>
              </a:rPr>
              <a:t>solution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73" name="Parallelogramm 72"/>
          <p:cNvSpPr/>
          <p:nvPr/>
        </p:nvSpPr>
        <p:spPr>
          <a:xfrm flipH="1">
            <a:off x="3336865" y="4582845"/>
            <a:ext cx="3881172" cy="2221816"/>
          </a:xfrm>
          <a:prstGeom prst="parallelogram">
            <a:avLst>
              <a:gd name="adj" fmla="val 57805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Textfeld 73"/>
          <p:cNvSpPr txBox="1"/>
          <p:nvPr/>
        </p:nvSpPr>
        <p:spPr>
          <a:xfrm rot="3600000">
            <a:off x="3879738" y="3378523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social</a:t>
            </a:r>
            <a:r>
              <a:rPr lang="de-AT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action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2079915" y="6445126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sports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 rot="3600000">
            <a:off x="266109" y="5420067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society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 rot="18000000">
            <a:off x="294096" y="3463002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culture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85" name="Gerade Verbindung mit Pfeil 84"/>
          <p:cNvCxnSpPr/>
          <p:nvPr/>
        </p:nvCxnSpPr>
        <p:spPr>
          <a:xfrm flipH="1" flipV="1">
            <a:off x="2727987" y="2276872"/>
            <a:ext cx="583282" cy="15104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flipV="1">
            <a:off x="3311517" y="2178050"/>
            <a:ext cx="22225" cy="24765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flipV="1">
            <a:off x="3317073" y="2276476"/>
            <a:ext cx="616744" cy="152399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 flipV="1">
            <a:off x="5265201" y="5486400"/>
            <a:ext cx="364066" cy="5926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5256734" y="5537200"/>
            <a:ext cx="16933" cy="63500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H="1">
            <a:off x="5959467" y="5562600"/>
            <a:ext cx="228600" cy="31326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flipV="1">
            <a:off x="5637734" y="6604000"/>
            <a:ext cx="626533" cy="1693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echseck 107"/>
          <p:cNvSpPr/>
          <p:nvPr/>
        </p:nvSpPr>
        <p:spPr>
          <a:xfrm>
            <a:off x="2156195" y="3606884"/>
            <a:ext cx="2338820" cy="2016224"/>
          </a:xfrm>
          <a:prstGeom prst="hexagon">
            <a:avLst>
              <a:gd name="adj" fmla="val 27940"/>
              <a:gd name="vf" fmla="val 115470"/>
            </a:avLst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smtClean="0">
                <a:latin typeface="Arial Black" pitchFamily="34" charset="0"/>
              </a:rPr>
              <a:t>digital </a:t>
            </a:r>
            <a:r>
              <a:rPr lang="de-AT" sz="2800" err="1" smtClean="0">
                <a:latin typeface="Arial Black" pitchFamily="34" charset="0"/>
              </a:rPr>
              <a:t>city</a:t>
            </a:r>
            <a:endParaRPr lang="de-AT" sz="2800">
              <a:latin typeface="Arial Black" pitchFamily="34" charset="0"/>
            </a:endParaRPr>
          </a:p>
        </p:txBody>
      </p:sp>
      <p:pic>
        <p:nvPicPr>
          <p:cNvPr id="109" name="Grafik 108" descr="villach-stadtmarketing-links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1875696" cy="445058"/>
          </a:xfrm>
          <a:prstGeom prst="rect">
            <a:avLst/>
          </a:prstGeom>
        </p:spPr>
      </p:pic>
      <p:cxnSp>
        <p:nvCxnSpPr>
          <p:cNvPr id="110" name="Gerade Verbindung mit Pfeil 109"/>
          <p:cNvCxnSpPr/>
          <p:nvPr/>
        </p:nvCxnSpPr>
        <p:spPr>
          <a:xfrm flipV="1">
            <a:off x="3978234" y="3871356"/>
            <a:ext cx="570015" cy="356261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>
            <a:off x="4043295" y="4979363"/>
            <a:ext cx="567708" cy="32935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>
            <a:off x="3319575" y="5408394"/>
            <a:ext cx="8668" cy="68038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 flipH="1">
            <a:off x="2071484" y="4957695"/>
            <a:ext cx="511371" cy="34235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/>
          <p:nvPr/>
        </p:nvCxnSpPr>
        <p:spPr>
          <a:xfrm flipH="1" flipV="1">
            <a:off x="2106154" y="3939287"/>
            <a:ext cx="511371" cy="29902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/>
          <p:nvPr/>
        </p:nvCxnSpPr>
        <p:spPr>
          <a:xfrm flipH="1" flipV="1">
            <a:off x="3315242" y="3254571"/>
            <a:ext cx="4333" cy="56770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leichschenkliges Dreieck 130"/>
          <p:cNvSpPr/>
          <p:nvPr/>
        </p:nvSpPr>
        <p:spPr>
          <a:xfrm rot="10800000">
            <a:off x="4572000" y="188640"/>
            <a:ext cx="1169410" cy="1008112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2" name="Gleichschenkliges Dreieck 131"/>
          <p:cNvSpPr/>
          <p:nvPr/>
        </p:nvSpPr>
        <p:spPr>
          <a:xfrm>
            <a:off x="5364088" y="-459432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3" name="Gleichschenkliges Dreieck 132"/>
          <p:cNvSpPr/>
          <p:nvPr/>
        </p:nvSpPr>
        <p:spPr>
          <a:xfrm rot="10800000">
            <a:off x="6660232" y="4077072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4" name="Gleichschenkliges Dreieck 133"/>
          <p:cNvSpPr/>
          <p:nvPr/>
        </p:nvSpPr>
        <p:spPr>
          <a:xfrm rot="10800000">
            <a:off x="5508104" y="1340768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6" name="Gleichschenkliges Dreieck 135"/>
          <p:cNvSpPr/>
          <p:nvPr/>
        </p:nvSpPr>
        <p:spPr>
          <a:xfrm rot="10800000">
            <a:off x="6408712" y="38983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Textfeld 70"/>
          <p:cNvSpPr txBox="1"/>
          <p:nvPr/>
        </p:nvSpPr>
        <p:spPr>
          <a:xfrm>
            <a:off x="4644008" y="495722"/>
            <a:ext cx="4248472" cy="79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de-AT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</a:t>
            </a: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obile </a:t>
            </a:r>
            <a:r>
              <a:rPr lang="de-AT" sz="28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customer</a:t>
            </a: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service</a:t>
            </a:r>
            <a:endParaRPr lang="de-AT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7" name="Grafik 76" descr="Handy Mocku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50751">
            <a:off x="6280703" y="1519886"/>
            <a:ext cx="1364599" cy="23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 descr="Handy Mock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0751">
            <a:off x="6037510" y="2188812"/>
            <a:ext cx="2215901" cy="3849632"/>
          </a:xfrm>
          <a:prstGeom prst="rect">
            <a:avLst/>
          </a:prstGeom>
        </p:spPr>
      </p:pic>
      <p:sp>
        <p:nvSpPr>
          <p:cNvPr id="7" name="Gleichschenkliges Dreieck 6"/>
          <p:cNvSpPr/>
          <p:nvPr/>
        </p:nvSpPr>
        <p:spPr>
          <a:xfrm>
            <a:off x="2689282" y="-1571932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Gleichschenkliges Dreieck 7"/>
          <p:cNvSpPr/>
          <p:nvPr/>
        </p:nvSpPr>
        <p:spPr>
          <a:xfrm>
            <a:off x="5652120" y="141277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Gleichschenkliges Dreieck 8"/>
          <p:cNvSpPr/>
          <p:nvPr/>
        </p:nvSpPr>
        <p:spPr>
          <a:xfrm>
            <a:off x="3059832" y="-1107504"/>
            <a:ext cx="3024336" cy="2607186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Gleichschenkliges Dreieck 9"/>
          <p:cNvSpPr/>
          <p:nvPr/>
        </p:nvSpPr>
        <p:spPr>
          <a:xfrm rot="10800000">
            <a:off x="5724128" y="0"/>
            <a:ext cx="1169410" cy="1008112"/>
          </a:xfrm>
          <a:prstGeom prst="triangle">
            <a:avLst/>
          </a:prstGeom>
          <a:solidFill>
            <a:srgbClr val="54A26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Gleichschenkliges Dreieck 10"/>
          <p:cNvSpPr/>
          <p:nvPr/>
        </p:nvSpPr>
        <p:spPr>
          <a:xfrm>
            <a:off x="6588224" y="-387424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Gleichschenkliges Dreieck 11"/>
          <p:cNvSpPr/>
          <p:nvPr/>
        </p:nvSpPr>
        <p:spPr>
          <a:xfrm rot="10800000">
            <a:off x="7668344" y="4005064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Gleichschenkliges Dreieck 12"/>
          <p:cNvSpPr/>
          <p:nvPr/>
        </p:nvSpPr>
        <p:spPr>
          <a:xfrm rot="10800000">
            <a:off x="7523312" y="1340768"/>
            <a:ext cx="1620688" cy="1397145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Gleichschenkliges Dreieck 13"/>
          <p:cNvSpPr/>
          <p:nvPr/>
        </p:nvSpPr>
        <p:spPr>
          <a:xfrm rot="10800000">
            <a:off x="7416824" y="3826335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Gleichschenkliges Dreieck 15"/>
          <p:cNvSpPr/>
          <p:nvPr/>
        </p:nvSpPr>
        <p:spPr>
          <a:xfrm>
            <a:off x="35496" y="35730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leichschenkliges Dreieck 16"/>
          <p:cNvSpPr/>
          <p:nvPr/>
        </p:nvSpPr>
        <p:spPr>
          <a:xfrm>
            <a:off x="-1404664" y="2420888"/>
            <a:ext cx="3024336" cy="2607186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 rot="10800000">
            <a:off x="35496" y="1988840"/>
            <a:ext cx="1169410" cy="1008112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827584" y="1340768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Gleichschenkliges Dreieck 19"/>
          <p:cNvSpPr/>
          <p:nvPr/>
        </p:nvSpPr>
        <p:spPr>
          <a:xfrm rot="10800000">
            <a:off x="1331640" y="5949280"/>
            <a:ext cx="1620688" cy="1397145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Gleichschenkliges Dreieck 20"/>
          <p:cNvSpPr/>
          <p:nvPr/>
        </p:nvSpPr>
        <p:spPr>
          <a:xfrm rot="10800000">
            <a:off x="971600" y="3140968"/>
            <a:ext cx="1620688" cy="1397145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1872208" y="56985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3" name="Grafik 22" descr="villach-stadtmarketing-links-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1248"/>
            <a:ext cx="1875696" cy="445058"/>
          </a:xfrm>
          <a:prstGeom prst="rect">
            <a:avLst/>
          </a:prstGeom>
        </p:spPr>
      </p:pic>
      <p:sp>
        <p:nvSpPr>
          <p:cNvPr id="24" name="Gleichschenkliges Dreieck 23"/>
          <p:cNvSpPr/>
          <p:nvPr/>
        </p:nvSpPr>
        <p:spPr>
          <a:xfrm>
            <a:off x="6300192" y="4797152"/>
            <a:ext cx="3024336" cy="2607186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0" y="461814"/>
            <a:ext cx="9144000" cy="806946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30" name="Gleichschenkliges Dreieck 29"/>
          <p:cNvSpPr/>
          <p:nvPr/>
        </p:nvSpPr>
        <p:spPr>
          <a:xfrm rot="10800000">
            <a:off x="251520" y="188640"/>
            <a:ext cx="1440160" cy="1241517"/>
          </a:xfrm>
          <a:prstGeom prst="triangle">
            <a:avLst/>
          </a:prstGeom>
          <a:blipFill dpi="0" rotWithShape="0">
            <a:blip r:embed="rId5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feld 24"/>
          <p:cNvSpPr txBox="1"/>
          <p:nvPr/>
        </p:nvSpPr>
        <p:spPr>
          <a:xfrm>
            <a:off x="683568" y="2492896"/>
            <a:ext cx="5040560" cy="3542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2300"/>
              </a:lnSpc>
              <a:spcAft>
                <a:spcPts val="8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2.500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downloads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1950" indent="-361950">
              <a:lnSpc>
                <a:spcPts val="2300"/>
              </a:lnSpc>
              <a:spcAft>
                <a:spcPts val="8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USP: City BONUS-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</a:t>
            </a:r>
            <a:endParaRPr lang="de-A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lnSpc>
                <a:spcPts val="3000"/>
              </a:lnSpc>
              <a:spcAft>
                <a:spcPts val="8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georeferenced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shops</a:t>
            </a:r>
            <a:r>
              <a:rPr lang="de-A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contact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opening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hours</a:t>
            </a:r>
            <a:r>
              <a:rPr lang="de-A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brands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gastronomy</a:t>
            </a:r>
            <a:r>
              <a:rPr lang="de-A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menues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events</a:t>
            </a:r>
            <a:r>
              <a:rPr lang="de-A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cards</a:t>
            </a:r>
            <a:r>
              <a:rPr lang="de-A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news</a:t>
            </a:r>
            <a:r>
              <a:rPr lang="de-A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shopping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flyers</a:t>
            </a:r>
            <a:r>
              <a:rPr lang="de-A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vouchers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collecting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passports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de-A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483768" y="437763"/>
            <a:ext cx="6267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AT" sz="2400" b="1" dirty="0">
                <a:solidFill>
                  <a:schemeClr val="bg1"/>
                </a:solidFill>
                <a:latin typeface="Arial Black" pitchFamily="34" charset="0"/>
              </a:rPr>
              <a:t>m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obile </a:t>
            </a:r>
            <a:r>
              <a:rPr lang="de-AT" sz="2400" b="1" dirty="0" err="1">
                <a:solidFill>
                  <a:schemeClr val="bg1"/>
                </a:solidFill>
                <a:latin typeface="Arial Black" pitchFamily="34" charset="0"/>
              </a:rPr>
              <a:t>c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ustomer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sz="2400" b="1" dirty="0" err="1">
                <a:solidFill>
                  <a:schemeClr val="bg1"/>
                </a:solidFill>
                <a:latin typeface="Arial Black" pitchFamily="34" charset="0"/>
              </a:rPr>
              <a:t>s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ervice</a:t>
            </a:r>
            <a:endParaRPr lang="de-AT" sz="2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VILLACH CITY 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 descr="640x960@2x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48264" y="2492896"/>
            <a:ext cx="1872208" cy="2808312"/>
          </a:xfrm>
          <a:prstGeom prst="rect">
            <a:avLst/>
          </a:prstGeom>
        </p:spPr>
      </p:pic>
      <p:sp>
        <p:nvSpPr>
          <p:cNvPr id="7" name="Gleichschenkliges Dreieck 6"/>
          <p:cNvSpPr/>
          <p:nvPr/>
        </p:nvSpPr>
        <p:spPr>
          <a:xfrm>
            <a:off x="2689282" y="-1571932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Gleichschenkliges Dreieck 7"/>
          <p:cNvSpPr/>
          <p:nvPr/>
        </p:nvSpPr>
        <p:spPr>
          <a:xfrm>
            <a:off x="5940152" y="141277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Gleichschenkliges Dreieck 8"/>
          <p:cNvSpPr/>
          <p:nvPr/>
        </p:nvSpPr>
        <p:spPr>
          <a:xfrm>
            <a:off x="3059832" y="-1107504"/>
            <a:ext cx="3024336" cy="2607186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Gleichschenkliges Dreieck 9"/>
          <p:cNvSpPr/>
          <p:nvPr/>
        </p:nvSpPr>
        <p:spPr>
          <a:xfrm rot="10800000">
            <a:off x="5724128" y="0"/>
            <a:ext cx="1169410" cy="1008112"/>
          </a:xfrm>
          <a:prstGeom prst="triangle">
            <a:avLst/>
          </a:prstGeom>
          <a:solidFill>
            <a:srgbClr val="54A26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Gleichschenkliges Dreieck 10"/>
          <p:cNvSpPr/>
          <p:nvPr/>
        </p:nvSpPr>
        <p:spPr>
          <a:xfrm>
            <a:off x="6588224" y="-387424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Gleichschenkliges Dreieck 11"/>
          <p:cNvSpPr/>
          <p:nvPr/>
        </p:nvSpPr>
        <p:spPr>
          <a:xfrm rot="10800000">
            <a:off x="7668344" y="4005064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Gleichschenkliges Dreieck 12"/>
          <p:cNvSpPr/>
          <p:nvPr/>
        </p:nvSpPr>
        <p:spPr>
          <a:xfrm rot="10800000">
            <a:off x="7523312" y="1340768"/>
            <a:ext cx="1620688" cy="1397145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Gleichschenkliges Dreieck 13"/>
          <p:cNvSpPr/>
          <p:nvPr/>
        </p:nvSpPr>
        <p:spPr>
          <a:xfrm rot="10800000">
            <a:off x="7416824" y="3826335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Gleichschenkliges Dreieck 15"/>
          <p:cNvSpPr/>
          <p:nvPr/>
        </p:nvSpPr>
        <p:spPr>
          <a:xfrm>
            <a:off x="35496" y="35730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leichschenkliges Dreieck 16"/>
          <p:cNvSpPr/>
          <p:nvPr/>
        </p:nvSpPr>
        <p:spPr>
          <a:xfrm>
            <a:off x="-1512168" y="2420888"/>
            <a:ext cx="3024336" cy="2607186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 rot="10800000">
            <a:off x="35496" y="1988840"/>
            <a:ext cx="1169410" cy="1008112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827584" y="1340768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Gleichschenkliges Dreieck 19"/>
          <p:cNvSpPr/>
          <p:nvPr/>
        </p:nvSpPr>
        <p:spPr>
          <a:xfrm rot="10800000">
            <a:off x="1331640" y="5949280"/>
            <a:ext cx="1620688" cy="1397145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Gleichschenkliges Dreieck 20"/>
          <p:cNvSpPr/>
          <p:nvPr/>
        </p:nvSpPr>
        <p:spPr>
          <a:xfrm rot="10800000">
            <a:off x="971600" y="3140968"/>
            <a:ext cx="1620688" cy="1397145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1872208" y="56985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3" name="Grafik 22" descr="villach-stadtmarketing-links-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93296"/>
            <a:ext cx="1875696" cy="445058"/>
          </a:xfrm>
          <a:prstGeom prst="rect">
            <a:avLst/>
          </a:prstGeom>
        </p:spPr>
      </p:pic>
      <p:sp>
        <p:nvSpPr>
          <p:cNvPr id="24" name="Gleichschenkliges Dreieck 23"/>
          <p:cNvSpPr/>
          <p:nvPr/>
        </p:nvSpPr>
        <p:spPr>
          <a:xfrm>
            <a:off x="6119664" y="4869160"/>
            <a:ext cx="3024336" cy="2607186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0" y="221074"/>
            <a:ext cx="9144000" cy="106673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30" name="Gleichschenkliges Dreieck 29"/>
          <p:cNvSpPr/>
          <p:nvPr/>
        </p:nvSpPr>
        <p:spPr>
          <a:xfrm rot="10800000">
            <a:off x="251520" y="188640"/>
            <a:ext cx="1440160" cy="1241517"/>
          </a:xfrm>
          <a:prstGeom prst="triangle">
            <a:avLst/>
          </a:prstGeom>
          <a:blipFill dpi="0" rotWithShape="0">
            <a:blip r:embed="rId5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hteck 24"/>
          <p:cNvSpPr/>
          <p:nvPr/>
        </p:nvSpPr>
        <p:spPr>
          <a:xfrm>
            <a:off x="2411760" y="260648"/>
            <a:ext cx="6267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AT" sz="2400" b="1" dirty="0">
                <a:solidFill>
                  <a:schemeClr val="bg1"/>
                </a:solidFill>
                <a:latin typeface="Arial Black" pitchFamily="34" charset="0"/>
              </a:rPr>
              <a:t>m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obile </a:t>
            </a:r>
            <a:r>
              <a:rPr lang="de-AT" sz="2400" b="1" dirty="0" err="1">
                <a:solidFill>
                  <a:schemeClr val="bg1"/>
                </a:solidFill>
                <a:latin typeface="Arial Black" pitchFamily="34" charset="0"/>
              </a:rPr>
              <a:t>c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ustomer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sz="2400" b="1" dirty="0" err="1">
                <a:solidFill>
                  <a:schemeClr val="bg1"/>
                </a:solidFill>
                <a:latin typeface="Arial Black" pitchFamily="34" charset="0"/>
              </a:rPr>
              <a:t>s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ervice</a:t>
            </a:r>
            <a:endParaRPr lang="de-AT" sz="2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de-AT" sz="2400" b="1" dirty="0">
                <a:solidFill>
                  <a:schemeClr val="bg1"/>
                </a:solidFill>
                <a:latin typeface="Arial Black" pitchFamily="34" charset="0"/>
              </a:rPr>
              <a:t>VILLACH CITY 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APP – 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future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trends</a:t>
            </a:r>
            <a:endParaRPr lang="de-AT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14610" y="1813272"/>
            <a:ext cx="6092949" cy="4064000"/>
            <a:chOff x="614610" y="1813272"/>
            <a:chExt cx="6092949" cy="4064000"/>
          </a:xfrm>
        </p:grpSpPr>
        <p:sp>
          <p:nvSpPr>
            <p:cNvPr id="3" name="Freihandform 2"/>
            <p:cNvSpPr/>
            <p:nvPr/>
          </p:nvSpPr>
          <p:spPr>
            <a:xfrm>
              <a:off x="614610" y="1813272"/>
              <a:ext cx="2934890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293489 w 2934890"/>
                <a:gd name="connsiteY1" fmla="*/ 0 h 4064000"/>
                <a:gd name="connsiteX2" fmla="*/ 2641401 w 2934890"/>
                <a:gd name="connsiteY2" fmla="*/ 0 h 4064000"/>
                <a:gd name="connsiteX3" fmla="*/ 2934890 w 2934890"/>
                <a:gd name="connsiteY3" fmla="*/ 293489 h 4064000"/>
                <a:gd name="connsiteX4" fmla="*/ 2934890 w 2934890"/>
                <a:gd name="connsiteY4" fmla="*/ 3770511 h 4064000"/>
                <a:gd name="connsiteX5" fmla="*/ 2641401 w 2934890"/>
                <a:gd name="connsiteY5" fmla="*/ 4064000 h 4064000"/>
                <a:gd name="connsiteX6" fmla="*/ 293489 w 2934890"/>
                <a:gd name="connsiteY6" fmla="*/ 4064000 h 4064000"/>
                <a:gd name="connsiteX7" fmla="*/ 0 w 2934890"/>
                <a:gd name="connsiteY7" fmla="*/ 3770511 h 4064000"/>
                <a:gd name="connsiteX8" fmla="*/ 0 w 2934890"/>
                <a:gd name="connsiteY8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3770511"/>
                  </a:lnTo>
                  <a:cubicBezTo>
                    <a:pt x="2934890" y="3932600"/>
                    <a:pt x="2803490" y="4064000"/>
                    <a:pt x="2641401" y="4064000"/>
                  </a:cubicBezTo>
                  <a:lnTo>
                    <a:pt x="293489" y="4064000"/>
                  </a:lnTo>
                  <a:cubicBezTo>
                    <a:pt x="131400" y="4064000"/>
                    <a:pt x="0" y="3932600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  <a:solidFill>
              <a:srgbClr val="C00000">
                <a:alpha val="67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29819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3600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geographical</a:t>
              </a:r>
              <a:r>
                <a:rPr lang="de-AT" sz="3600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de-AT" sz="36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Freihandform 3"/>
            <p:cNvSpPr/>
            <p:nvPr/>
          </p:nvSpPr>
          <p:spPr>
            <a:xfrm>
              <a:off x="908100" y="3032472"/>
              <a:ext cx="2347912" cy="2641600"/>
            </a:xfrm>
            <a:custGeom>
              <a:avLst/>
              <a:gdLst>
                <a:gd name="connsiteX0" fmla="*/ 0 w 2347912"/>
                <a:gd name="connsiteY0" fmla="*/ 234791 h 2641600"/>
                <a:gd name="connsiteX1" fmla="*/ 234791 w 2347912"/>
                <a:gd name="connsiteY1" fmla="*/ 0 h 2641600"/>
                <a:gd name="connsiteX2" fmla="*/ 2113121 w 2347912"/>
                <a:gd name="connsiteY2" fmla="*/ 0 h 2641600"/>
                <a:gd name="connsiteX3" fmla="*/ 2347912 w 2347912"/>
                <a:gd name="connsiteY3" fmla="*/ 234791 h 2641600"/>
                <a:gd name="connsiteX4" fmla="*/ 2347912 w 2347912"/>
                <a:gd name="connsiteY4" fmla="*/ 2406809 h 2641600"/>
                <a:gd name="connsiteX5" fmla="*/ 2113121 w 2347912"/>
                <a:gd name="connsiteY5" fmla="*/ 2641600 h 2641600"/>
                <a:gd name="connsiteX6" fmla="*/ 234791 w 2347912"/>
                <a:gd name="connsiteY6" fmla="*/ 2641600 h 2641600"/>
                <a:gd name="connsiteX7" fmla="*/ 0 w 2347912"/>
                <a:gd name="connsiteY7" fmla="*/ 2406809 h 2641600"/>
                <a:gd name="connsiteX8" fmla="*/ 0 w 2347912"/>
                <a:gd name="connsiteY8" fmla="*/ 234791 h 264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2641600">
                  <a:moveTo>
                    <a:pt x="0" y="234791"/>
                  </a:moveTo>
                  <a:cubicBezTo>
                    <a:pt x="0" y="105120"/>
                    <a:pt x="105120" y="0"/>
                    <a:pt x="234791" y="0"/>
                  </a:cubicBezTo>
                  <a:lnTo>
                    <a:pt x="2113121" y="0"/>
                  </a:lnTo>
                  <a:cubicBezTo>
                    <a:pt x="2242792" y="0"/>
                    <a:pt x="2347912" y="105120"/>
                    <a:pt x="2347912" y="234791"/>
                  </a:cubicBezTo>
                  <a:lnTo>
                    <a:pt x="2347912" y="2406809"/>
                  </a:lnTo>
                  <a:cubicBezTo>
                    <a:pt x="2347912" y="2536480"/>
                    <a:pt x="2242792" y="2641600"/>
                    <a:pt x="2113121" y="2641600"/>
                  </a:cubicBezTo>
                  <a:lnTo>
                    <a:pt x="234791" y="2641600"/>
                  </a:lnTo>
                  <a:cubicBezTo>
                    <a:pt x="105120" y="2641600"/>
                    <a:pt x="0" y="2536480"/>
                    <a:pt x="0" y="2406809"/>
                  </a:cubicBezTo>
                  <a:lnTo>
                    <a:pt x="0" y="234791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788" tIns="93533" rIns="101788" bIns="9353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300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Integration of </a:t>
              </a:r>
              <a:r>
                <a:rPr lang="de-AT" sz="1300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</a:t>
              </a:r>
              <a:r>
                <a:rPr lang="de-AT" sz="1300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1300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peripheral</a:t>
              </a:r>
              <a:r>
                <a:rPr lang="de-AT" sz="1300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1300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business</a:t>
              </a:r>
              <a:r>
                <a:rPr lang="de-AT" sz="1300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!</a:t>
              </a:r>
              <a:endParaRPr lang="de-AT" sz="13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3772669" y="1813272"/>
              <a:ext cx="2934890" cy="4064000"/>
            </a:xfrm>
            <a:custGeom>
              <a:avLst/>
              <a:gdLst>
                <a:gd name="connsiteX0" fmla="*/ 0 w 2934890"/>
                <a:gd name="connsiteY0" fmla="*/ 293489 h 4064000"/>
                <a:gd name="connsiteX1" fmla="*/ 293489 w 2934890"/>
                <a:gd name="connsiteY1" fmla="*/ 0 h 4064000"/>
                <a:gd name="connsiteX2" fmla="*/ 2641401 w 2934890"/>
                <a:gd name="connsiteY2" fmla="*/ 0 h 4064000"/>
                <a:gd name="connsiteX3" fmla="*/ 2934890 w 2934890"/>
                <a:gd name="connsiteY3" fmla="*/ 293489 h 4064000"/>
                <a:gd name="connsiteX4" fmla="*/ 2934890 w 2934890"/>
                <a:gd name="connsiteY4" fmla="*/ 3770511 h 4064000"/>
                <a:gd name="connsiteX5" fmla="*/ 2641401 w 2934890"/>
                <a:gd name="connsiteY5" fmla="*/ 4064000 h 4064000"/>
                <a:gd name="connsiteX6" fmla="*/ 293489 w 2934890"/>
                <a:gd name="connsiteY6" fmla="*/ 4064000 h 4064000"/>
                <a:gd name="connsiteX7" fmla="*/ 0 w 2934890"/>
                <a:gd name="connsiteY7" fmla="*/ 3770511 h 4064000"/>
                <a:gd name="connsiteX8" fmla="*/ 0 w 2934890"/>
                <a:gd name="connsiteY8" fmla="*/ 293489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890" h="4064000">
                  <a:moveTo>
                    <a:pt x="0" y="293489"/>
                  </a:moveTo>
                  <a:cubicBezTo>
                    <a:pt x="0" y="131400"/>
                    <a:pt x="131400" y="0"/>
                    <a:pt x="293489" y="0"/>
                  </a:cubicBezTo>
                  <a:lnTo>
                    <a:pt x="2641401" y="0"/>
                  </a:lnTo>
                  <a:cubicBezTo>
                    <a:pt x="2803490" y="0"/>
                    <a:pt x="2934890" y="131400"/>
                    <a:pt x="2934890" y="293489"/>
                  </a:cubicBezTo>
                  <a:lnTo>
                    <a:pt x="2934890" y="3770511"/>
                  </a:lnTo>
                  <a:cubicBezTo>
                    <a:pt x="2934890" y="3932600"/>
                    <a:pt x="2803490" y="4064000"/>
                    <a:pt x="2641401" y="4064000"/>
                  </a:cubicBezTo>
                  <a:lnTo>
                    <a:pt x="293489" y="4064000"/>
                  </a:lnTo>
                  <a:cubicBezTo>
                    <a:pt x="131400" y="4064000"/>
                    <a:pt x="0" y="3932600"/>
                    <a:pt x="0" y="3770511"/>
                  </a:cubicBezTo>
                  <a:lnTo>
                    <a:pt x="0" y="293489"/>
                  </a:lnTo>
                  <a:close/>
                </a:path>
              </a:pathLst>
            </a:custGeom>
            <a:solidFill>
              <a:srgbClr val="C00000">
                <a:alpha val="67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29819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3600" kern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</a:t>
              </a:r>
              <a:endParaRPr lang="de-AT" sz="3600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4063107" y="3034952"/>
              <a:ext cx="2347912" cy="332779"/>
            </a:xfrm>
            <a:custGeom>
              <a:avLst/>
              <a:gdLst>
                <a:gd name="connsiteX0" fmla="*/ 0 w 2347912"/>
                <a:gd name="connsiteY0" fmla="*/ 33278 h 332779"/>
                <a:gd name="connsiteX1" fmla="*/ 33278 w 2347912"/>
                <a:gd name="connsiteY1" fmla="*/ 0 h 332779"/>
                <a:gd name="connsiteX2" fmla="*/ 2314634 w 2347912"/>
                <a:gd name="connsiteY2" fmla="*/ 0 h 332779"/>
                <a:gd name="connsiteX3" fmla="*/ 2347912 w 2347912"/>
                <a:gd name="connsiteY3" fmla="*/ 33278 h 332779"/>
                <a:gd name="connsiteX4" fmla="*/ 2347912 w 2347912"/>
                <a:gd name="connsiteY4" fmla="*/ 299501 h 332779"/>
                <a:gd name="connsiteX5" fmla="*/ 2314634 w 2347912"/>
                <a:gd name="connsiteY5" fmla="*/ 332779 h 332779"/>
                <a:gd name="connsiteX6" fmla="*/ 33278 w 2347912"/>
                <a:gd name="connsiteY6" fmla="*/ 332779 h 332779"/>
                <a:gd name="connsiteX7" fmla="*/ 0 w 2347912"/>
                <a:gd name="connsiteY7" fmla="*/ 299501 h 332779"/>
                <a:gd name="connsiteX8" fmla="*/ 0 w 2347912"/>
                <a:gd name="connsiteY8" fmla="*/ 33278 h 33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332779">
                  <a:moveTo>
                    <a:pt x="0" y="33278"/>
                  </a:moveTo>
                  <a:cubicBezTo>
                    <a:pt x="0" y="14899"/>
                    <a:pt x="14899" y="0"/>
                    <a:pt x="33278" y="0"/>
                  </a:cubicBezTo>
                  <a:lnTo>
                    <a:pt x="2314634" y="0"/>
                  </a:lnTo>
                  <a:cubicBezTo>
                    <a:pt x="2333013" y="0"/>
                    <a:pt x="2347912" y="14899"/>
                    <a:pt x="2347912" y="33278"/>
                  </a:cubicBezTo>
                  <a:lnTo>
                    <a:pt x="2347912" y="299501"/>
                  </a:lnTo>
                  <a:cubicBezTo>
                    <a:pt x="2347912" y="317880"/>
                    <a:pt x="2333013" y="332779"/>
                    <a:pt x="2314634" y="332779"/>
                  </a:cubicBezTo>
                  <a:lnTo>
                    <a:pt x="33278" y="332779"/>
                  </a:lnTo>
                  <a:cubicBezTo>
                    <a:pt x="14899" y="332779"/>
                    <a:pt x="0" y="317880"/>
                    <a:pt x="0" y="299501"/>
                  </a:cubicBezTo>
                  <a:lnTo>
                    <a:pt x="0" y="33278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67" tIns="34512" rIns="42767" bIns="3451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300" kern="1200" smtClean="0">
                  <a:latin typeface="Arial" pitchFamily="34" charset="0"/>
                  <a:cs typeface="Arial" pitchFamily="34" charset="0"/>
                </a:rPr>
                <a:t>street search</a:t>
              </a:r>
              <a:endParaRPr lang="de-AT" sz="1300" kern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4063107" y="3418929"/>
              <a:ext cx="2347912" cy="332779"/>
            </a:xfrm>
            <a:custGeom>
              <a:avLst/>
              <a:gdLst>
                <a:gd name="connsiteX0" fmla="*/ 0 w 2347912"/>
                <a:gd name="connsiteY0" fmla="*/ 33278 h 332779"/>
                <a:gd name="connsiteX1" fmla="*/ 33278 w 2347912"/>
                <a:gd name="connsiteY1" fmla="*/ 0 h 332779"/>
                <a:gd name="connsiteX2" fmla="*/ 2314634 w 2347912"/>
                <a:gd name="connsiteY2" fmla="*/ 0 h 332779"/>
                <a:gd name="connsiteX3" fmla="*/ 2347912 w 2347912"/>
                <a:gd name="connsiteY3" fmla="*/ 33278 h 332779"/>
                <a:gd name="connsiteX4" fmla="*/ 2347912 w 2347912"/>
                <a:gd name="connsiteY4" fmla="*/ 299501 h 332779"/>
                <a:gd name="connsiteX5" fmla="*/ 2314634 w 2347912"/>
                <a:gd name="connsiteY5" fmla="*/ 332779 h 332779"/>
                <a:gd name="connsiteX6" fmla="*/ 33278 w 2347912"/>
                <a:gd name="connsiteY6" fmla="*/ 332779 h 332779"/>
                <a:gd name="connsiteX7" fmla="*/ 0 w 2347912"/>
                <a:gd name="connsiteY7" fmla="*/ 299501 h 332779"/>
                <a:gd name="connsiteX8" fmla="*/ 0 w 2347912"/>
                <a:gd name="connsiteY8" fmla="*/ 33278 h 33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332779">
                  <a:moveTo>
                    <a:pt x="0" y="33278"/>
                  </a:moveTo>
                  <a:cubicBezTo>
                    <a:pt x="0" y="14899"/>
                    <a:pt x="14899" y="0"/>
                    <a:pt x="33278" y="0"/>
                  </a:cubicBezTo>
                  <a:lnTo>
                    <a:pt x="2314634" y="0"/>
                  </a:lnTo>
                  <a:cubicBezTo>
                    <a:pt x="2333013" y="0"/>
                    <a:pt x="2347912" y="14899"/>
                    <a:pt x="2347912" y="33278"/>
                  </a:cubicBezTo>
                  <a:lnTo>
                    <a:pt x="2347912" y="299501"/>
                  </a:lnTo>
                  <a:cubicBezTo>
                    <a:pt x="2347912" y="317880"/>
                    <a:pt x="2333013" y="332779"/>
                    <a:pt x="2314634" y="332779"/>
                  </a:cubicBezTo>
                  <a:lnTo>
                    <a:pt x="33278" y="332779"/>
                  </a:lnTo>
                  <a:cubicBezTo>
                    <a:pt x="14899" y="332779"/>
                    <a:pt x="0" y="317880"/>
                    <a:pt x="0" y="299501"/>
                  </a:cubicBezTo>
                  <a:lnTo>
                    <a:pt x="0" y="33278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67" tIns="34512" rIns="42767" bIns="3451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300" kern="1200" dirty="0" err="1" smtClean="0">
                  <a:latin typeface="Arial" pitchFamily="34" charset="0"/>
                  <a:cs typeface="Arial" pitchFamily="34" charset="0"/>
                </a:rPr>
                <a:t>brand</a:t>
              </a:r>
              <a:r>
                <a:rPr lang="de-AT" sz="13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1300" kern="1200" dirty="0" err="1" smtClean="0">
                  <a:latin typeface="Arial" pitchFamily="34" charset="0"/>
                  <a:cs typeface="Arial" pitchFamily="34" charset="0"/>
                </a:rPr>
                <a:t>finder</a:t>
              </a:r>
              <a:endParaRPr lang="de-AT" sz="13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4063107" y="3802905"/>
              <a:ext cx="2347912" cy="332779"/>
            </a:xfrm>
            <a:custGeom>
              <a:avLst/>
              <a:gdLst>
                <a:gd name="connsiteX0" fmla="*/ 0 w 2347912"/>
                <a:gd name="connsiteY0" fmla="*/ 33278 h 332779"/>
                <a:gd name="connsiteX1" fmla="*/ 33278 w 2347912"/>
                <a:gd name="connsiteY1" fmla="*/ 0 h 332779"/>
                <a:gd name="connsiteX2" fmla="*/ 2314634 w 2347912"/>
                <a:gd name="connsiteY2" fmla="*/ 0 h 332779"/>
                <a:gd name="connsiteX3" fmla="*/ 2347912 w 2347912"/>
                <a:gd name="connsiteY3" fmla="*/ 33278 h 332779"/>
                <a:gd name="connsiteX4" fmla="*/ 2347912 w 2347912"/>
                <a:gd name="connsiteY4" fmla="*/ 299501 h 332779"/>
                <a:gd name="connsiteX5" fmla="*/ 2314634 w 2347912"/>
                <a:gd name="connsiteY5" fmla="*/ 332779 h 332779"/>
                <a:gd name="connsiteX6" fmla="*/ 33278 w 2347912"/>
                <a:gd name="connsiteY6" fmla="*/ 332779 h 332779"/>
                <a:gd name="connsiteX7" fmla="*/ 0 w 2347912"/>
                <a:gd name="connsiteY7" fmla="*/ 299501 h 332779"/>
                <a:gd name="connsiteX8" fmla="*/ 0 w 2347912"/>
                <a:gd name="connsiteY8" fmla="*/ 33278 h 33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332779">
                  <a:moveTo>
                    <a:pt x="0" y="33278"/>
                  </a:moveTo>
                  <a:cubicBezTo>
                    <a:pt x="0" y="14899"/>
                    <a:pt x="14899" y="0"/>
                    <a:pt x="33278" y="0"/>
                  </a:cubicBezTo>
                  <a:lnTo>
                    <a:pt x="2314634" y="0"/>
                  </a:lnTo>
                  <a:cubicBezTo>
                    <a:pt x="2333013" y="0"/>
                    <a:pt x="2347912" y="14899"/>
                    <a:pt x="2347912" y="33278"/>
                  </a:cubicBezTo>
                  <a:lnTo>
                    <a:pt x="2347912" y="299501"/>
                  </a:lnTo>
                  <a:cubicBezTo>
                    <a:pt x="2347912" y="317880"/>
                    <a:pt x="2333013" y="332779"/>
                    <a:pt x="2314634" y="332779"/>
                  </a:cubicBezTo>
                  <a:lnTo>
                    <a:pt x="33278" y="332779"/>
                  </a:lnTo>
                  <a:cubicBezTo>
                    <a:pt x="14899" y="332779"/>
                    <a:pt x="0" y="317880"/>
                    <a:pt x="0" y="299501"/>
                  </a:cubicBezTo>
                  <a:lnTo>
                    <a:pt x="0" y="33278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67" tIns="34512" rIns="42767" bIns="3451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300" kern="1200" smtClean="0">
                  <a:latin typeface="Arial" pitchFamily="34" charset="0"/>
                  <a:cs typeface="Arial" pitchFamily="34" charset="0"/>
                </a:rPr>
                <a:t>article finder</a:t>
              </a:r>
              <a:endParaRPr lang="de-AT" sz="1300" kern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4063107" y="4186882"/>
              <a:ext cx="2347912" cy="332779"/>
            </a:xfrm>
            <a:custGeom>
              <a:avLst/>
              <a:gdLst>
                <a:gd name="connsiteX0" fmla="*/ 0 w 2347912"/>
                <a:gd name="connsiteY0" fmla="*/ 33278 h 332779"/>
                <a:gd name="connsiteX1" fmla="*/ 33278 w 2347912"/>
                <a:gd name="connsiteY1" fmla="*/ 0 h 332779"/>
                <a:gd name="connsiteX2" fmla="*/ 2314634 w 2347912"/>
                <a:gd name="connsiteY2" fmla="*/ 0 h 332779"/>
                <a:gd name="connsiteX3" fmla="*/ 2347912 w 2347912"/>
                <a:gd name="connsiteY3" fmla="*/ 33278 h 332779"/>
                <a:gd name="connsiteX4" fmla="*/ 2347912 w 2347912"/>
                <a:gd name="connsiteY4" fmla="*/ 299501 h 332779"/>
                <a:gd name="connsiteX5" fmla="*/ 2314634 w 2347912"/>
                <a:gd name="connsiteY5" fmla="*/ 332779 h 332779"/>
                <a:gd name="connsiteX6" fmla="*/ 33278 w 2347912"/>
                <a:gd name="connsiteY6" fmla="*/ 332779 h 332779"/>
                <a:gd name="connsiteX7" fmla="*/ 0 w 2347912"/>
                <a:gd name="connsiteY7" fmla="*/ 299501 h 332779"/>
                <a:gd name="connsiteX8" fmla="*/ 0 w 2347912"/>
                <a:gd name="connsiteY8" fmla="*/ 33278 h 33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7912" h="332779">
                  <a:moveTo>
                    <a:pt x="0" y="33278"/>
                  </a:moveTo>
                  <a:cubicBezTo>
                    <a:pt x="0" y="14899"/>
                    <a:pt x="14899" y="0"/>
                    <a:pt x="33278" y="0"/>
                  </a:cubicBezTo>
                  <a:lnTo>
                    <a:pt x="2314634" y="0"/>
                  </a:lnTo>
                  <a:cubicBezTo>
                    <a:pt x="2333013" y="0"/>
                    <a:pt x="2347912" y="14899"/>
                    <a:pt x="2347912" y="33278"/>
                  </a:cubicBezTo>
                  <a:lnTo>
                    <a:pt x="2347912" y="299501"/>
                  </a:lnTo>
                  <a:cubicBezTo>
                    <a:pt x="2347912" y="317880"/>
                    <a:pt x="2333013" y="332779"/>
                    <a:pt x="2314634" y="332779"/>
                  </a:cubicBezTo>
                  <a:lnTo>
                    <a:pt x="33278" y="332779"/>
                  </a:lnTo>
                  <a:cubicBezTo>
                    <a:pt x="14899" y="332779"/>
                    <a:pt x="0" y="317880"/>
                    <a:pt x="0" y="299501"/>
                  </a:cubicBezTo>
                  <a:lnTo>
                    <a:pt x="0" y="33278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67" tIns="34512" rIns="42767" bIns="3451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300" kern="1200" dirty="0" err="1" smtClean="0">
                  <a:latin typeface="Arial" pitchFamily="34" charset="0"/>
                  <a:cs typeface="Arial" pitchFamily="34" charset="0"/>
                </a:rPr>
                <a:t>market</a:t>
              </a:r>
              <a:r>
                <a:rPr lang="de-AT" sz="13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1300" kern="1200" dirty="0" err="1" smtClean="0">
                  <a:latin typeface="Arial" pitchFamily="34" charset="0"/>
                  <a:cs typeface="Arial" pitchFamily="34" charset="0"/>
                </a:rPr>
                <a:t>place</a:t>
              </a:r>
              <a:r>
                <a:rPr lang="de-AT" sz="1300" kern="1200" dirty="0" smtClean="0">
                  <a:latin typeface="Arial" pitchFamily="34" charset="0"/>
                  <a:cs typeface="Arial" pitchFamily="34" charset="0"/>
                </a:rPr>
                <a:t> &amp; villachshop.at</a:t>
              </a:r>
              <a:endParaRPr lang="de-AT" sz="13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4355974" y="4570858"/>
              <a:ext cx="2050220" cy="332779"/>
            </a:xfrm>
            <a:custGeom>
              <a:avLst/>
              <a:gdLst>
                <a:gd name="connsiteX0" fmla="*/ 0 w 2050220"/>
                <a:gd name="connsiteY0" fmla="*/ 33278 h 332779"/>
                <a:gd name="connsiteX1" fmla="*/ 33278 w 2050220"/>
                <a:gd name="connsiteY1" fmla="*/ 0 h 332779"/>
                <a:gd name="connsiteX2" fmla="*/ 2016942 w 2050220"/>
                <a:gd name="connsiteY2" fmla="*/ 0 h 332779"/>
                <a:gd name="connsiteX3" fmla="*/ 2050220 w 2050220"/>
                <a:gd name="connsiteY3" fmla="*/ 33278 h 332779"/>
                <a:gd name="connsiteX4" fmla="*/ 2050220 w 2050220"/>
                <a:gd name="connsiteY4" fmla="*/ 299501 h 332779"/>
                <a:gd name="connsiteX5" fmla="*/ 2016942 w 2050220"/>
                <a:gd name="connsiteY5" fmla="*/ 332779 h 332779"/>
                <a:gd name="connsiteX6" fmla="*/ 33278 w 2050220"/>
                <a:gd name="connsiteY6" fmla="*/ 332779 h 332779"/>
                <a:gd name="connsiteX7" fmla="*/ 0 w 2050220"/>
                <a:gd name="connsiteY7" fmla="*/ 299501 h 332779"/>
                <a:gd name="connsiteX8" fmla="*/ 0 w 2050220"/>
                <a:gd name="connsiteY8" fmla="*/ 33278 h 33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0220" h="332779">
                  <a:moveTo>
                    <a:pt x="0" y="33278"/>
                  </a:moveTo>
                  <a:cubicBezTo>
                    <a:pt x="0" y="14899"/>
                    <a:pt x="14899" y="0"/>
                    <a:pt x="33278" y="0"/>
                  </a:cubicBezTo>
                  <a:lnTo>
                    <a:pt x="2016942" y="0"/>
                  </a:lnTo>
                  <a:cubicBezTo>
                    <a:pt x="2035321" y="0"/>
                    <a:pt x="2050220" y="14899"/>
                    <a:pt x="2050220" y="33278"/>
                  </a:cubicBezTo>
                  <a:lnTo>
                    <a:pt x="2050220" y="299501"/>
                  </a:lnTo>
                  <a:cubicBezTo>
                    <a:pt x="2050220" y="317880"/>
                    <a:pt x="2035321" y="332779"/>
                    <a:pt x="2016942" y="332779"/>
                  </a:cubicBezTo>
                  <a:lnTo>
                    <a:pt x="33278" y="332779"/>
                  </a:lnTo>
                  <a:cubicBezTo>
                    <a:pt x="14899" y="332779"/>
                    <a:pt x="0" y="317880"/>
                    <a:pt x="0" y="299501"/>
                  </a:cubicBezTo>
                  <a:lnTo>
                    <a:pt x="0" y="33278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67" tIns="34512" rIns="42767" bIns="3451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300" kern="1200" dirty="0" err="1" smtClean="0">
                  <a:latin typeface="Arial" pitchFamily="34" charset="0"/>
                  <a:cs typeface="Arial" pitchFamily="34" charset="0"/>
                </a:rPr>
                <a:t>bus</a:t>
              </a:r>
              <a:r>
                <a:rPr lang="de-AT" sz="1300" kern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AT" sz="1300" kern="1200" dirty="0" err="1" smtClean="0">
                  <a:latin typeface="Arial" pitchFamily="34" charset="0"/>
                  <a:cs typeface="Arial" pitchFamily="34" charset="0"/>
                </a:rPr>
                <a:t>timetable</a:t>
              </a:r>
              <a:endParaRPr lang="de-AT" sz="13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4355974" y="4954835"/>
              <a:ext cx="2050220" cy="332779"/>
            </a:xfrm>
            <a:custGeom>
              <a:avLst/>
              <a:gdLst>
                <a:gd name="connsiteX0" fmla="*/ 0 w 2050220"/>
                <a:gd name="connsiteY0" fmla="*/ 33278 h 332779"/>
                <a:gd name="connsiteX1" fmla="*/ 33278 w 2050220"/>
                <a:gd name="connsiteY1" fmla="*/ 0 h 332779"/>
                <a:gd name="connsiteX2" fmla="*/ 2016942 w 2050220"/>
                <a:gd name="connsiteY2" fmla="*/ 0 h 332779"/>
                <a:gd name="connsiteX3" fmla="*/ 2050220 w 2050220"/>
                <a:gd name="connsiteY3" fmla="*/ 33278 h 332779"/>
                <a:gd name="connsiteX4" fmla="*/ 2050220 w 2050220"/>
                <a:gd name="connsiteY4" fmla="*/ 299501 h 332779"/>
                <a:gd name="connsiteX5" fmla="*/ 2016942 w 2050220"/>
                <a:gd name="connsiteY5" fmla="*/ 332779 h 332779"/>
                <a:gd name="connsiteX6" fmla="*/ 33278 w 2050220"/>
                <a:gd name="connsiteY6" fmla="*/ 332779 h 332779"/>
                <a:gd name="connsiteX7" fmla="*/ 0 w 2050220"/>
                <a:gd name="connsiteY7" fmla="*/ 299501 h 332779"/>
                <a:gd name="connsiteX8" fmla="*/ 0 w 2050220"/>
                <a:gd name="connsiteY8" fmla="*/ 33278 h 33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0220" h="332779">
                  <a:moveTo>
                    <a:pt x="0" y="33278"/>
                  </a:moveTo>
                  <a:cubicBezTo>
                    <a:pt x="0" y="14899"/>
                    <a:pt x="14899" y="0"/>
                    <a:pt x="33278" y="0"/>
                  </a:cubicBezTo>
                  <a:lnTo>
                    <a:pt x="2016942" y="0"/>
                  </a:lnTo>
                  <a:cubicBezTo>
                    <a:pt x="2035321" y="0"/>
                    <a:pt x="2050220" y="14899"/>
                    <a:pt x="2050220" y="33278"/>
                  </a:cubicBezTo>
                  <a:lnTo>
                    <a:pt x="2050220" y="299501"/>
                  </a:lnTo>
                  <a:cubicBezTo>
                    <a:pt x="2050220" y="317880"/>
                    <a:pt x="2035321" y="332779"/>
                    <a:pt x="2016942" y="332779"/>
                  </a:cubicBezTo>
                  <a:lnTo>
                    <a:pt x="33278" y="332779"/>
                  </a:lnTo>
                  <a:cubicBezTo>
                    <a:pt x="14899" y="332779"/>
                    <a:pt x="0" y="317880"/>
                    <a:pt x="0" y="299501"/>
                  </a:cubicBezTo>
                  <a:lnTo>
                    <a:pt x="0" y="33278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67" tIns="34512" rIns="42767" bIns="3451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300" kern="1200" smtClean="0">
                  <a:latin typeface="Arial" pitchFamily="34" charset="0"/>
                  <a:cs typeface="Arial" pitchFamily="34" charset="0"/>
                </a:rPr>
                <a:t>parking guidance system</a:t>
              </a:r>
              <a:endParaRPr lang="de-AT" sz="1300" kern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4355974" y="5338811"/>
              <a:ext cx="2050220" cy="332779"/>
            </a:xfrm>
            <a:custGeom>
              <a:avLst/>
              <a:gdLst>
                <a:gd name="connsiteX0" fmla="*/ 0 w 2050220"/>
                <a:gd name="connsiteY0" fmla="*/ 33278 h 332779"/>
                <a:gd name="connsiteX1" fmla="*/ 33278 w 2050220"/>
                <a:gd name="connsiteY1" fmla="*/ 0 h 332779"/>
                <a:gd name="connsiteX2" fmla="*/ 2016942 w 2050220"/>
                <a:gd name="connsiteY2" fmla="*/ 0 h 332779"/>
                <a:gd name="connsiteX3" fmla="*/ 2050220 w 2050220"/>
                <a:gd name="connsiteY3" fmla="*/ 33278 h 332779"/>
                <a:gd name="connsiteX4" fmla="*/ 2050220 w 2050220"/>
                <a:gd name="connsiteY4" fmla="*/ 299501 h 332779"/>
                <a:gd name="connsiteX5" fmla="*/ 2016942 w 2050220"/>
                <a:gd name="connsiteY5" fmla="*/ 332779 h 332779"/>
                <a:gd name="connsiteX6" fmla="*/ 33278 w 2050220"/>
                <a:gd name="connsiteY6" fmla="*/ 332779 h 332779"/>
                <a:gd name="connsiteX7" fmla="*/ 0 w 2050220"/>
                <a:gd name="connsiteY7" fmla="*/ 299501 h 332779"/>
                <a:gd name="connsiteX8" fmla="*/ 0 w 2050220"/>
                <a:gd name="connsiteY8" fmla="*/ 33278 h 33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0220" h="332779">
                  <a:moveTo>
                    <a:pt x="0" y="33278"/>
                  </a:moveTo>
                  <a:cubicBezTo>
                    <a:pt x="0" y="14899"/>
                    <a:pt x="14899" y="0"/>
                    <a:pt x="33278" y="0"/>
                  </a:cubicBezTo>
                  <a:lnTo>
                    <a:pt x="2016942" y="0"/>
                  </a:lnTo>
                  <a:cubicBezTo>
                    <a:pt x="2035321" y="0"/>
                    <a:pt x="2050220" y="14899"/>
                    <a:pt x="2050220" y="33278"/>
                  </a:cubicBezTo>
                  <a:lnTo>
                    <a:pt x="2050220" y="299501"/>
                  </a:lnTo>
                  <a:cubicBezTo>
                    <a:pt x="2050220" y="317880"/>
                    <a:pt x="2035321" y="332779"/>
                    <a:pt x="2016942" y="332779"/>
                  </a:cubicBezTo>
                  <a:lnTo>
                    <a:pt x="33278" y="332779"/>
                  </a:lnTo>
                  <a:cubicBezTo>
                    <a:pt x="14899" y="332779"/>
                    <a:pt x="0" y="317880"/>
                    <a:pt x="0" y="299501"/>
                  </a:cubicBezTo>
                  <a:lnTo>
                    <a:pt x="0" y="33278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67" tIns="34512" rIns="42767" bIns="3451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300" kern="1200" dirty="0" smtClean="0">
                  <a:latin typeface="Arial" pitchFamily="34" charset="0"/>
                  <a:cs typeface="Arial" pitchFamily="34" charset="0"/>
                </a:rPr>
                <a:t>„mobile </a:t>
              </a:r>
              <a:r>
                <a:rPr lang="de-AT" sz="1300" kern="1200" dirty="0" err="1" smtClean="0">
                  <a:latin typeface="Arial" pitchFamily="34" charset="0"/>
                  <a:cs typeface="Arial" pitchFamily="34" charset="0"/>
                </a:rPr>
                <a:t>parking</a:t>
              </a:r>
              <a:r>
                <a:rPr lang="de-AT" sz="1300" kern="1200" dirty="0" smtClean="0">
                  <a:latin typeface="Arial" pitchFamily="34" charset="0"/>
                  <a:cs typeface="Arial" pitchFamily="34" charset="0"/>
                </a:rPr>
                <a:t>“</a:t>
              </a:r>
              <a:endParaRPr lang="de-AT" sz="13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feld 25"/>
          <p:cNvSpPr txBox="1"/>
          <p:nvPr/>
        </p:nvSpPr>
        <p:spPr>
          <a:xfrm rot="16200000">
            <a:off x="3695059" y="4921348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chemeClr val="bg1"/>
                </a:solidFill>
              </a:rPr>
              <a:t>mobility</a:t>
            </a:r>
            <a:endParaRPr lang="de-A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135" name="Gleichschenkliges Dreieck 134"/>
          <p:cNvSpPr/>
          <p:nvPr/>
        </p:nvSpPr>
        <p:spPr>
          <a:xfrm>
            <a:off x="4211960" y="1367187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9" name="Gleichschenkliges Dreieck 128"/>
          <p:cNvSpPr/>
          <p:nvPr/>
        </p:nvSpPr>
        <p:spPr>
          <a:xfrm>
            <a:off x="4572000" y="17728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8" name="Gleichschenkliges Dreieck 127"/>
          <p:cNvSpPr/>
          <p:nvPr/>
        </p:nvSpPr>
        <p:spPr>
          <a:xfrm>
            <a:off x="3208599" y="1636881"/>
            <a:ext cx="3024336" cy="2607186"/>
          </a:xfrm>
          <a:prstGeom prst="triangle">
            <a:avLst/>
          </a:prstGeom>
          <a:solidFill>
            <a:srgbClr val="54A268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0" name="Gleichschenkliges Dreieck 129"/>
          <p:cNvSpPr/>
          <p:nvPr/>
        </p:nvSpPr>
        <p:spPr>
          <a:xfrm>
            <a:off x="467544" y="1268760"/>
            <a:ext cx="3024336" cy="2607186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Gleichschenkliges Dreieck 26"/>
          <p:cNvSpPr/>
          <p:nvPr/>
        </p:nvSpPr>
        <p:spPr>
          <a:xfrm rot="3600000">
            <a:off x="1047207" y="4159290"/>
            <a:ext cx="2422349" cy="208823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Gleichschenkliges Dreieck 27"/>
          <p:cNvSpPr/>
          <p:nvPr/>
        </p:nvSpPr>
        <p:spPr>
          <a:xfrm rot="3600000">
            <a:off x="2422373" y="1868838"/>
            <a:ext cx="2422349" cy="2088232"/>
          </a:xfrm>
          <a:prstGeom prst="triangle">
            <a:avLst/>
          </a:prstGeom>
          <a:solidFill>
            <a:srgbClr val="54A26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Gleichschenkliges Dreieck 28"/>
          <p:cNvSpPr/>
          <p:nvPr/>
        </p:nvSpPr>
        <p:spPr>
          <a:xfrm rot="3600000">
            <a:off x="3701531" y="4114064"/>
            <a:ext cx="2422349" cy="2088232"/>
          </a:xfrm>
          <a:prstGeom prst="triangle">
            <a:avLst/>
          </a:prstGeom>
          <a:solidFill>
            <a:schemeClr val="accent5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Gleichschenkliges Dreieck 29"/>
          <p:cNvSpPr/>
          <p:nvPr/>
        </p:nvSpPr>
        <p:spPr>
          <a:xfrm>
            <a:off x="3499677" y="2427387"/>
            <a:ext cx="2422349" cy="2088232"/>
          </a:xfrm>
          <a:prstGeom prst="triangle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Gleichschenkliges Dreieck 30"/>
          <p:cNvSpPr/>
          <p:nvPr/>
        </p:nvSpPr>
        <p:spPr>
          <a:xfrm>
            <a:off x="756980" y="2452845"/>
            <a:ext cx="2422349" cy="2088232"/>
          </a:xfrm>
          <a:prstGeom prst="triangle">
            <a:avLst/>
          </a:prstGeom>
          <a:solidFill>
            <a:srgbClr val="66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Gleichschenkliges Dreieck 31"/>
          <p:cNvSpPr/>
          <p:nvPr/>
        </p:nvSpPr>
        <p:spPr>
          <a:xfrm>
            <a:off x="2072174" y="4702828"/>
            <a:ext cx="2422349" cy="2088232"/>
          </a:xfrm>
          <a:prstGeom prst="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Gleichschenkliges Dreieck 35"/>
          <p:cNvSpPr/>
          <p:nvPr/>
        </p:nvSpPr>
        <p:spPr>
          <a:xfrm>
            <a:off x="2959103" y="129239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Gleichschenkliges Dreieck 37"/>
          <p:cNvSpPr/>
          <p:nvPr/>
        </p:nvSpPr>
        <p:spPr>
          <a:xfrm>
            <a:off x="2065673" y="1658836"/>
            <a:ext cx="761804" cy="656727"/>
          </a:xfrm>
          <a:prstGeom prst="triangle">
            <a:avLst/>
          </a:prstGeom>
          <a:solidFill>
            <a:srgbClr val="548A5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Gleichschenkliges Dreieck 38"/>
          <p:cNvSpPr/>
          <p:nvPr/>
        </p:nvSpPr>
        <p:spPr>
          <a:xfrm rot="3600000">
            <a:off x="2605502" y="1463486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Gleichschenkliges Dreieck 39"/>
          <p:cNvSpPr/>
          <p:nvPr/>
        </p:nvSpPr>
        <p:spPr>
          <a:xfrm rot="3600000">
            <a:off x="3051314" y="696824"/>
            <a:ext cx="761804" cy="656727"/>
          </a:xfrm>
          <a:prstGeom prst="triangle">
            <a:avLst/>
          </a:prstGeom>
          <a:solidFill>
            <a:srgbClr val="548A5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Gleichschenkliges Dreieck 40"/>
          <p:cNvSpPr/>
          <p:nvPr/>
        </p:nvSpPr>
        <p:spPr>
          <a:xfrm rot="3600000">
            <a:off x="3492936" y="1453962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Gleichschenkliges Dreieck 41"/>
          <p:cNvSpPr/>
          <p:nvPr/>
        </p:nvSpPr>
        <p:spPr>
          <a:xfrm>
            <a:off x="2501105" y="897037"/>
            <a:ext cx="761804" cy="656727"/>
          </a:xfrm>
          <a:prstGeom prst="triangle">
            <a:avLst/>
          </a:prstGeom>
          <a:solidFill>
            <a:srgbClr val="B15C5C">
              <a:alpha val="4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Gleichschenkliges Dreieck 42"/>
          <p:cNvSpPr/>
          <p:nvPr/>
        </p:nvSpPr>
        <p:spPr>
          <a:xfrm>
            <a:off x="3408634" y="887512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Textfeld 44"/>
          <p:cNvSpPr txBox="1"/>
          <p:nvPr/>
        </p:nvSpPr>
        <p:spPr>
          <a:xfrm>
            <a:off x="3809732" y="2030115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virtual</a:t>
            </a:r>
            <a:r>
              <a:rPr lang="de-AT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</a:t>
            </a:r>
            <a:r>
              <a:rPr lang="de-AT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de-AT" sz="700" b="1" dirty="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390602" y="1712410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ashion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952201" y="1996781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</a:t>
            </a:r>
            <a:endParaRPr lang="de-AT" sz="700" b="1">
              <a:solidFill>
                <a:schemeClr val="bg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050009" y="1980114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CRM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493962" y="1708749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ostumer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386407" y="1288829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W-LAN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501105" y="1238027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retail</a:t>
            </a:r>
            <a:endParaRPr lang="de-AT" sz="700" b="1" dirty="0">
              <a:solidFill>
                <a:schemeClr val="bg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950087" y="979591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commerce</a:t>
            </a:r>
            <a:endParaRPr lang="de-AT" sz="700" dirty="0">
              <a:solidFill>
                <a:schemeClr val="bg1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950087" y="522142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eacons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4" name="Gleichschenkliges Dreieck 53"/>
          <p:cNvSpPr/>
          <p:nvPr/>
        </p:nvSpPr>
        <p:spPr>
          <a:xfrm rot="3600000">
            <a:off x="2154511" y="692103"/>
            <a:ext cx="761804" cy="656727"/>
          </a:xfrm>
          <a:prstGeom prst="triangle">
            <a:avLst/>
          </a:prstGeom>
          <a:solidFill>
            <a:srgbClr val="548A5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Textfeld 54"/>
          <p:cNvSpPr txBox="1"/>
          <p:nvPr/>
        </p:nvSpPr>
        <p:spPr>
          <a:xfrm>
            <a:off x="2052123" y="949995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6" name="Freihandform 55"/>
          <p:cNvSpPr/>
          <p:nvPr/>
        </p:nvSpPr>
        <p:spPr>
          <a:xfrm>
            <a:off x="1930059" y="9525"/>
            <a:ext cx="2768023" cy="4576082"/>
          </a:xfrm>
          <a:custGeom>
            <a:avLst/>
            <a:gdLst>
              <a:gd name="connsiteX0" fmla="*/ 42333 w 2777066"/>
              <a:gd name="connsiteY0" fmla="*/ 2286000 h 4597400"/>
              <a:gd name="connsiteX1" fmla="*/ 440266 w 2777066"/>
              <a:gd name="connsiteY1" fmla="*/ 1608667 h 4597400"/>
              <a:gd name="connsiteX2" fmla="*/ 0 w 2777066"/>
              <a:gd name="connsiteY2" fmla="*/ 778933 h 4597400"/>
              <a:gd name="connsiteX3" fmla="*/ 922866 w 2777066"/>
              <a:gd name="connsiteY3" fmla="*/ 762000 h 4597400"/>
              <a:gd name="connsiteX4" fmla="*/ 1422400 w 2777066"/>
              <a:gd name="connsiteY4" fmla="*/ 0 h 4597400"/>
              <a:gd name="connsiteX5" fmla="*/ 2777066 w 2777066"/>
              <a:gd name="connsiteY5" fmla="*/ 2311400 h 4597400"/>
              <a:gd name="connsiteX6" fmla="*/ 1422400 w 2777066"/>
              <a:gd name="connsiteY6" fmla="*/ 4597400 h 4597400"/>
              <a:gd name="connsiteX7" fmla="*/ 42333 w 2777066"/>
              <a:gd name="connsiteY7" fmla="*/ 2286000 h 4597400"/>
              <a:gd name="connsiteX0" fmla="*/ 42333 w 2777066"/>
              <a:gd name="connsiteY0" fmla="*/ 2286000 h 4590653"/>
              <a:gd name="connsiteX1" fmla="*/ 440266 w 2777066"/>
              <a:gd name="connsiteY1" fmla="*/ 1608667 h 4590653"/>
              <a:gd name="connsiteX2" fmla="*/ 0 w 2777066"/>
              <a:gd name="connsiteY2" fmla="*/ 778933 h 4590653"/>
              <a:gd name="connsiteX3" fmla="*/ 922866 w 2777066"/>
              <a:gd name="connsiteY3" fmla="*/ 762000 h 4590653"/>
              <a:gd name="connsiteX4" fmla="*/ 1422400 w 2777066"/>
              <a:gd name="connsiteY4" fmla="*/ 0 h 4590653"/>
              <a:gd name="connsiteX5" fmla="*/ 2777066 w 2777066"/>
              <a:gd name="connsiteY5" fmla="*/ 2311400 h 4590653"/>
              <a:gd name="connsiteX6" fmla="*/ 1373991 w 2777066"/>
              <a:gd name="connsiteY6" fmla="*/ 4590653 h 4590653"/>
              <a:gd name="connsiteX7" fmla="*/ 42333 w 2777066"/>
              <a:gd name="connsiteY7" fmla="*/ 2286000 h 4590653"/>
              <a:gd name="connsiteX0" fmla="*/ 42333 w 2777066"/>
              <a:gd name="connsiteY0" fmla="*/ 2286000 h 4595132"/>
              <a:gd name="connsiteX1" fmla="*/ 440266 w 2777066"/>
              <a:gd name="connsiteY1" fmla="*/ 1608667 h 4595132"/>
              <a:gd name="connsiteX2" fmla="*/ 0 w 2777066"/>
              <a:gd name="connsiteY2" fmla="*/ 778933 h 4595132"/>
              <a:gd name="connsiteX3" fmla="*/ 922866 w 2777066"/>
              <a:gd name="connsiteY3" fmla="*/ 762000 h 4595132"/>
              <a:gd name="connsiteX4" fmla="*/ 1422400 w 2777066"/>
              <a:gd name="connsiteY4" fmla="*/ 0 h 4595132"/>
              <a:gd name="connsiteX5" fmla="*/ 2777066 w 2777066"/>
              <a:gd name="connsiteY5" fmla="*/ 2311400 h 4595132"/>
              <a:gd name="connsiteX6" fmla="*/ 1410486 w 2777066"/>
              <a:gd name="connsiteY6" fmla="*/ 4595132 h 4595132"/>
              <a:gd name="connsiteX7" fmla="*/ 42333 w 2777066"/>
              <a:gd name="connsiteY7" fmla="*/ 2286000 h 4595132"/>
              <a:gd name="connsiteX0" fmla="*/ 47776 w 2777066"/>
              <a:gd name="connsiteY0" fmla="*/ 2324100 h 4595132"/>
              <a:gd name="connsiteX1" fmla="*/ 440266 w 2777066"/>
              <a:gd name="connsiteY1" fmla="*/ 1608667 h 4595132"/>
              <a:gd name="connsiteX2" fmla="*/ 0 w 2777066"/>
              <a:gd name="connsiteY2" fmla="*/ 778933 h 4595132"/>
              <a:gd name="connsiteX3" fmla="*/ 922866 w 2777066"/>
              <a:gd name="connsiteY3" fmla="*/ 762000 h 4595132"/>
              <a:gd name="connsiteX4" fmla="*/ 1422400 w 2777066"/>
              <a:gd name="connsiteY4" fmla="*/ 0 h 4595132"/>
              <a:gd name="connsiteX5" fmla="*/ 2777066 w 2777066"/>
              <a:gd name="connsiteY5" fmla="*/ 2311400 h 4595132"/>
              <a:gd name="connsiteX6" fmla="*/ 1410486 w 2777066"/>
              <a:gd name="connsiteY6" fmla="*/ 4595132 h 4595132"/>
              <a:gd name="connsiteX7" fmla="*/ 47776 w 2777066"/>
              <a:gd name="connsiteY7" fmla="*/ 2324100 h 4595132"/>
              <a:gd name="connsiteX0" fmla="*/ 47776 w 2768023"/>
              <a:gd name="connsiteY0" fmla="*/ 2324100 h 4595132"/>
              <a:gd name="connsiteX1" fmla="*/ 440266 w 2768023"/>
              <a:gd name="connsiteY1" fmla="*/ 1608667 h 4595132"/>
              <a:gd name="connsiteX2" fmla="*/ 0 w 2768023"/>
              <a:gd name="connsiteY2" fmla="*/ 778933 h 4595132"/>
              <a:gd name="connsiteX3" fmla="*/ 922866 w 2768023"/>
              <a:gd name="connsiteY3" fmla="*/ 762000 h 4595132"/>
              <a:gd name="connsiteX4" fmla="*/ 1422400 w 2768023"/>
              <a:gd name="connsiteY4" fmla="*/ 0 h 4595132"/>
              <a:gd name="connsiteX5" fmla="*/ 2768023 w 2768023"/>
              <a:gd name="connsiteY5" fmla="*/ 2334135 h 4595132"/>
              <a:gd name="connsiteX6" fmla="*/ 1410486 w 2768023"/>
              <a:gd name="connsiteY6" fmla="*/ 4595132 h 4595132"/>
              <a:gd name="connsiteX7" fmla="*/ 47776 w 2768023"/>
              <a:gd name="connsiteY7" fmla="*/ 2324100 h 4595132"/>
              <a:gd name="connsiteX0" fmla="*/ 47776 w 2768023"/>
              <a:gd name="connsiteY0" fmla="*/ 2324100 h 4595132"/>
              <a:gd name="connsiteX1" fmla="*/ 440266 w 2768023"/>
              <a:gd name="connsiteY1" fmla="*/ 1608667 h 4595132"/>
              <a:gd name="connsiteX2" fmla="*/ 0 w 2768023"/>
              <a:gd name="connsiteY2" fmla="*/ 778933 h 4595132"/>
              <a:gd name="connsiteX3" fmla="*/ 917424 w 2768023"/>
              <a:gd name="connsiteY3" fmla="*/ 781050 h 4595132"/>
              <a:gd name="connsiteX4" fmla="*/ 1422400 w 2768023"/>
              <a:gd name="connsiteY4" fmla="*/ 0 h 4595132"/>
              <a:gd name="connsiteX5" fmla="*/ 2768023 w 2768023"/>
              <a:gd name="connsiteY5" fmla="*/ 2334135 h 4595132"/>
              <a:gd name="connsiteX6" fmla="*/ 1410486 w 2768023"/>
              <a:gd name="connsiteY6" fmla="*/ 4595132 h 4595132"/>
              <a:gd name="connsiteX7" fmla="*/ 47776 w 2768023"/>
              <a:gd name="connsiteY7" fmla="*/ 2324100 h 4595132"/>
              <a:gd name="connsiteX0" fmla="*/ 47776 w 2768023"/>
              <a:gd name="connsiteY0" fmla="*/ 2305050 h 4576082"/>
              <a:gd name="connsiteX1" fmla="*/ 440266 w 2768023"/>
              <a:gd name="connsiteY1" fmla="*/ 1589617 h 4576082"/>
              <a:gd name="connsiteX2" fmla="*/ 0 w 2768023"/>
              <a:gd name="connsiteY2" fmla="*/ 759883 h 4576082"/>
              <a:gd name="connsiteX3" fmla="*/ 917424 w 2768023"/>
              <a:gd name="connsiteY3" fmla="*/ 762000 h 4576082"/>
              <a:gd name="connsiteX4" fmla="*/ 1416957 w 2768023"/>
              <a:gd name="connsiteY4" fmla="*/ 0 h 4576082"/>
              <a:gd name="connsiteX5" fmla="*/ 2768023 w 2768023"/>
              <a:gd name="connsiteY5" fmla="*/ 2315085 h 4576082"/>
              <a:gd name="connsiteX6" fmla="*/ 1410486 w 2768023"/>
              <a:gd name="connsiteY6" fmla="*/ 4576082 h 4576082"/>
              <a:gd name="connsiteX7" fmla="*/ 47776 w 2768023"/>
              <a:gd name="connsiteY7" fmla="*/ 2305050 h 457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8023" h="4576082">
                <a:moveTo>
                  <a:pt x="47776" y="2305050"/>
                </a:moveTo>
                <a:lnTo>
                  <a:pt x="440266" y="1589617"/>
                </a:lnTo>
                <a:lnTo>
                  <a:pt x="0" y="759883"/>
                </a:lnTo>
                <a:lnTo>
                  <a:pt x="917424" y="762000"/>
                </a:lnTo>
                <a:lnTo>
                  <a:pt x="1416957" y="0"/>
                </a:lnTo>
                <a:lnTo>
                  <a:pt x="2768023" y="2315085"/>
                </a:lnTo>
                <a:lnTo>
                  <a:pt x="1410486" y="4576082"/>
                </a:lnTo>
                <a:lnTo>
                  <a:pt x="47776" y="230505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Textfeld 56"/>
          <p:cNvSpPr txBox="1"/>
          <p:nvPr/>
        </p:nvSpPr>
        <p:spPr>
          <a:xfrm>
            <a:off x="2113498" y="2440186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>
                <a:solidFill>
                  <a:schemeClr val="bg1"/>
                </a:solidFill>
                <a:latin typeface="Arial Black" pitchFamily="34" charset="0"/>
              </a:rPr>
              <a:t>economy</a:t>
            </a:r>
            <a:endParaRPr lang="de-AT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 rot="18000000">
            <a:off x="3815330" y="5393923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mobility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" name="Gleichschenkliges Dreieck 62"/>
          <p:cNvSpPr/>
          <p:nvPr/>
        </p:nvSpPr>
        <p:spPr>
          <a:xfrm>
            <a:off x="4699485" y="5757597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Gleichschenkliges Dreieck 63"/>
          <p:cNvSpPr/>
          <p:nvPr/>
        </p:nvSpPr>
        <p:spPr>
          <a:xfrm>
            <a:off x="5334818" y="4669010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Gleichschenkliges Dreieck 64"/>
          <p:cNvSpPr/>
          <p:nvPr/>
        </p:nvSpPr>
        <p:spPr>
          <a:xfrm rot="10800000">
            <a:off x="5326351" y="5719457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Gleichschenkliges Dreieck 65"/>
          <p:cNvSpPr/>
          <p:nvPr/>
        </p:nvSpPr>
        <p:spPr>
          <a:xfrm>
            <a:off x="5978695" y="5744858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5525441" y="5304343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508507" y="5935481"/>
            <a:ext cx="792088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>
                <a:solidFill>
                  <a:schemeClr val="bg1"/>
                </a:solidFill>
              </a:rPr>
              <a:t>r</a:t>
            </a:r>
            <a:r>
              <a:rPr lang="de-AT" sz="700" smtClean="0">
                <a:solidFill>
                  <a:schemeClr val="bg1"/>
                </a:solidFill>
              </a:rPr>
              <a:t>eal time </a:t>
            </a:r>
            <a:r>
              <a:rPr lang="de-AT" sz="700" err="1" smtClean="0">
                <a:solidFill>
                  <a:schemeClr val="bg1"/>
                </a:solidFill>
              </a:rPr>
              <a:t>information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186175" y="6371724"/>
            <a:ext cx="79208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</a:rPr>
              <a:t>short</a:t>
            </a:r>
            <a:r>
              <a:rPr lang="de-AT" sz="700" smtClean="0">
                <a:solidFill>
                  <a:schemeClr val="bg1"/>
                </a:solidFill>
              </a:rPr>
              <a:t> term parking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919704" y="6367529"/>
            <a:ext cx="792088" cy="18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</a:rPr>
              <a:t>parking</a:t>
            </a:r>
            <a:r>
              <a:rPr lang="de-AT" sz="700" smtClean="0">
                <a:solidFill>
                  <a:schemeClr val="bg1"/>
                </a:solidFill>
              </a:rPr>
              <a:t> </a:t>
            </a:r>
            <a:r>
              <a:rPr lang="de-AT" sz="700" err="1" smtClean="0">
                <a:solidFill>
                  <a:schemeClr val="bg1"/>
                </a:solidFill>
              </a:rPr>
              <a:t>solution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73" name="Parallelogramm 72"/>
          <p:cNvSpPr/>
          <p:nvPr/>
        </p:nvSpPr>
        <p:spPr>
          <a:xfrm flipH="1">
            <a:off x="3336865" y="4582845"/>
            <a:ext cx="3881172" cy="2221816"/>
          </a:xfrm>
          <a:prstGeom prst="parallelogram">
            <a:avLst>
              <a:gd name="adj" fmla="val 57805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Textfeld 73"/>
          <p:cNvSpPr txBox="1"/>
          <p:nvPr/>
        </p:nvSpPr>
        <p:spPr>
          <a:xfrm rot="3600000">
            <a:off x="3879738" y="3378523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social</a:t>
            </a:r>
            <a:r>
              <a:rPr lang="de-AT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action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2079915" y="6445126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sports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 rot="3600000">
            <a:off x="266109" y="5420067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society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 rot="18000000">
            <a:off x="294096" y="3463002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culture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85" name="Gerade Verbindung mit Pfeil 84"/>
          <p:cNvCxnSpPr/>
          <p:nvPr/>
        </p:nvCxnSpPr>
        <p:spPr>
          <a:xfrm flipH="1" flipV="1">
            <a:off x="2727987" y="2276872"/>
            <a:ext cx="583282" cy="15104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flipV="1">
            <a:off x="3311517" y="2178050"/>
            <a:ext cx="22225" cy="24765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flipV="1">
            <a:off x="3317073" y="2276476"/>
            <a:ext cx="616744" cy="152399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 flipV="1">
            <a:off x="5265201" y="5486400"/>
            <a:ext cx="364066" cy="5926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5256734" y="5537200"/>
            <a:ext cx="16933" cy="63500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H="1">
            <a:off x="5959467" y="5562600"/>
            <a:ext cx="228600" cy="31326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flipV="1">
            <a:off x="5637734" y="6604000"/>
            <a:ext cx="626533" cy="1693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echseck 107"/>
          <p:cNvSpPr/>
          <p:nvPr/>
        </p:nvSpPr>
        <p:spPr>
          <a:xfrm>
            <a:off x="2156195" y="3606884"/>
            <a:ext cx="2338820" cy="2016224"/>
          </a:xfrm>
          <a:prstGeom prst="hexagon">
            <a:avLst>
              <a:gd name="adj" fmla="val 27940"/>
              <a:gd name="vf" fmla="val 115470"/>
            </a:avLst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smtClean="0">
                <a:latin typeface="Arial Black" pitchFamily="34" charset="0"/>
              </a:rPr>
              <a:t>digital </a:t>
            </a:r>
            <a:r>
              <a:rPr lang="de-AT" sz="2800" err="1" smtClean="0">
                <a:latin typeface="Arial Black" pitchFamily="34" charset="0"/>
              </a:rPr>
              <a:t>city</a:t>
            </a:r>
            <a:endParaRPr lang="de-AT" sz="2800">
              <a:latin typeface="Arial Black" pitchFamily="34" charset="0"/>
            </a:endParaRPr>
          </a:p>
        </p:txBody>
      </p:sp>
      <p:pic>
        <p:nvPicPr>
          <p:cNvPr id="109" name="Grafik 108" descr="villach-stadtmarketing-links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1875696" cy="445058"/>
          </a:xfrm>
          <a:prstGeom prst="rect">
            <a:avLst/>
          </a:prstGeom>
        </p:spPr>
      </p:pic>
      <p:cxnSp>
        <p:nvCxnSpPr>
          <p:cNvPr id="110" name="Gerade Verbindung mit Pfeil 109"/>
          <p:cNvCxnSpPr/>
          <p:nvPr/>
        </p:nvCxnSpPr>
        <p:spPr>
          <a:xfrm flipV="1">
            <a:off x="3978234" y="3871356"/>
            <a:ext cx="570015" cy="356261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>
            <a:off x="4043295" y="4979363"/>
            <a:ext cx="567708" cy="32935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>
            <a:off x="3319575" y="5408394"/>
            <a:ext cx="8668" cy="68038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 flipH="1">
            <a:off x="2071484" y="4957695"/>
            <a:ext cx="511371" cy="34235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/>
          <p:nvPr/>
        </p:nvCxnSpPr>
        <p:spPr>
          <a:xfrm flipH="1" flipV="1">
            <a:off x="2106154" y="3939287"/>
            <a:ext cx="511371" cy="29902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/>
          <p:nvPr/>
        </p:nvCxnSpPr>
        <p:spPr>
          <a:xfrm flipH="1" flipV="1">
            <a:off x="3315242" y="3254571"/>
            <a:ext cx="4333" cy="56770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leichschenkliges Dreieck 130"/>
          <p:cNvSpPr/>
          <p:nvPr/>
        </p:nvSpPr>
        <p:spPr>
          <a:xfrm rot="10800000">
            <a:off x="4572000" y="188640"/>
            <a:ext cx="1169410" cy="1008112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2" name="Gleichschenkliges Dreieck 131"/>
          <p:cNvSpPr/>
          <p:nvPr/>
        </p:nvSpPr>
        <p:spPr>
          <a:xfrm>
            <a:off x="5364088" y="-459432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3" name="Gleichschenkliges Dreieck 132"/>
          <p:cNvSpPr/>
          <p:nvPr/>
        </p:nvSpPr>
        <p:spPr>
          <a:xfrm rot="10800000">
            <a:off x="6660232" y="4077072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4" name="Gleichschenkliges Dreieck 133"/>
          <p:cNvSpPr/>
          <p:nvPr/>
        </p:nvSpPr>
        <p:spPr>
          <a:xfrm rot="10800000">
            <a:off x="5508104" y="1340768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6" name="Gleichschenkliges Dreieck 135"/>
          <p:cNvSpPr/>
          <p:nvPr/>
        </p:nvSpPr>
        <p:spPr>
          <a:xfrm rot="10800000">
            <a:off x="6408712" y="38983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Textfeld 70"/>
          <p:cNvSpPr txBox="1"/>
          <p:nvPr/>
        </p:nvSpPr>
        <p:spPr>
          <a:xfrm>
            <a:off x="4644008" y="495722"/>
            <a:ext cx="4248472" cy="79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Villach </a:t>
            </a:r>
            <a:r>
              <a:rPr lang="de-AT" sz="28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voucher</a:t>
            </a: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system</a:t>
            </a:r>
            <a:endParaRPr lang="de-AT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7" name="Gleichschenkliges Dreieck 76"/>
          <p:cNvSpPr/>
          <p:nvPr/>
        </p:nvSpPr>
        <p:spPr>
          <a:xfrm>
            <a:off x="2959103" y="1666238"/>
            <a:ext cx="761804" cy="656727"/>
          </a:xfrm>
          <a:prstGeom prst="triangle">
            <a:avLst/>
          </a:prstGeom>
          <a:solidFill>
            <a:srgbClr val="548A5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9" name="Gleichschenkliges Dreieck 78"/>
          <p:cNvSpPr/>
          <p:nvPr/>
        </p:nvSpPr>
        <p:spPr>
          <a:xfrm>
            <a:off x="3837269" y="1658836"/>
            <a:ext cx="761804" cy="656727"/>
          </a:xfrm>
          <a:prstGeom prst="triangle">
            <a:avLst/>
          </a:prstGeom>
          <a:solidFill>
            <a:srgbClr val="548A5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68" y="986935"/>
            <a:ext cx="2656484" cy="2536767"/>
          </a:xfrm>
          <a:prstGeom prst="rect">
            <a:avLst/>
          </a:prstGeom>
        </p:spPr>
      </p:pic>
      <p:pic>
        <p:nvPicPr>
          <p:cNvPr id="80" name="Grafik 7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51079" b="3284"/>
          <a:stretch/>
        </p:blipFill>
        <p:spPr>
          <a:xfrm rot="20937860">
            <a:off x="5531696" y="2149884"/>
            <a:ext cx="2093257" cy="13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leichschenkliges Dreieck 6"/>
          <p:cNvSpPr/>
          <p:nvPr/>
        </p:nvSpPr>
        <p:spPr>
          <a:xfrm>
            <a:off x="2689282" y="-1571932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Gleichschenkliges Dreieck 7"/>
          <p:cNvSpPr/>
          <p:nvPr/>
        </p:nvSpPr>
        <p:spPr>
          <a:xfrm>
            <a:off x="5652120" y="141277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Gleichschenkliges Dreieck 8"/>
          <p:cNvSpPr/>
          <p:nvPr/>
        </p:nvSpPr>
        <p:spPr>
          <a:xfrm>
            <a:off x="3059832" y="-1107504"/>
            <a:ext cx="3024336" cy="2607186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Gleichschenkliges Dreieck 9"/>
          <p:cNvSpPr/>
          <p:nvPr/>
        </p:nvSpPr>
        <p:spPr>
          <a:xfrm rot="10800000">
            <a:off x="5724128" y="0"/>
            <a:ext cx="1169410" cy="1008112"/>
          </a:xfrm>
          <a:prstGeom prst="triangle">
            <a:avLst/>
          </a:prstGeom>
          <a:solidFill>
            <a:srgbClr val="54A26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Gleichschenkliges Dreieck 10"/>
          <p:cNvSpPr/>
          <p:nvPr/>
        </p:nvSpPr>
        <p:spPr>
          <a:xfrm>
            <a:off x="6588224" y="-387424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Gleichschenkliges Dreieck 11"/>
          <p:cNvSpPr/>
          <p:nvPr/>
        </p:nvSpPr>
        <p:spPr>
          <a:xfrm rot="10800000">
            <a:off x="7668344" y="4005064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Gleichschenkliges Dreieck 12"/>
          <p:cNvSpPr/>
          <p:nvPr/>
        </p:nvSpPr>
        <p:spPr>
          <a:xfrm rot="10800000">
            <a:off x="7523312" y="1340768"/>
            <a:ext cx="1620688" cy="1397145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Gleichschenkliges Dreieck 15"/>
          <p:cNvSpPr/>
          <p:nvPr/>
        </p:nvSpPr>
        <p:spPr>
          <a:xfrm>
            <a:off x="35496" y="35730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leichschenkliges Dreieck 16"/>
          <p:cNvSpPr/>
          <p:nvPr/>
        </p:nvSpPr>
        <p:spPr>
          <a:xfrm>
            <a:off x="-1404664" y="2420888"/>
            <a:ext cx="3024336" cy="2607186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 rot="10800000">
            <a:off x="35496" y="1988840"/>
            <a:ext cx="1169410" cy="1008112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827584" y="1340768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Gleichschenkliges Dreieck 19"/>
          <p:cNvSpPr/>
          <p:nvPr/>
        </p:nvSpPr>
        <p:spPr>
          <a:xfrm rot="10800000">
            <a:off x="1331640" y="5949280"/>
            <a:ext cx="1620688" cy="1397145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Gleichschenkliges Dreieck 20"/>
          <p:cNvSpPr/>
          <p:nvPr/>
        </p:nvSpPr>
        <p:spPr>
          <a:xfrm rot="10800000">
            <a:off x="971600" y="3140968"/>
            <a:ext cx="1620688" cy="1397145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1872208" y="56985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3" name="Grafik 22" descr="villach-stadtmarketing-links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7272"/>
            <a:ext cx="1875696" cy="445058"/>
          </a:xfrm>
          <a:prstGeom prst="rect">
            <a:avLst/>
          </a:prstGeom>
        </p:spPr>
      </p:pic>
      <p:sp>
        <p:nvSpPr>
          <p:cNvPr id="24" name="Gleichschenkliges Dreieck 23"/>
          <p:cNvSpPr/>
          <p:nvPr/>
        </p:nvSpPr>
        <p:spPr>
          <a:xfrm>
            <a:off x="6300192" y="4797152"/>
            <a:ext cx="3024336" cy="2607186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0" y="317798"/>
            <a:ext cx="9144000" cy="792088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30" name="Gleichschenkliges Dreieck 29"/>
          <p:cNvSpPr/>
          <p:nvPr/>
        </p:nvSpPr>
        <p:spPr>
          <a:xfrm rot="10800000">
            <a:off x="251520" y="188640"/>
            <a:ext cx="1440160" cy="1241517"/>
          </a:xfrm>
          <a:prstGeom prst="triangle">
            <a:avLst/>
          </a:prstGeom>
          <a:blipFill dpi="0" rotWithShape="0">
            <a:blip r:embed="rId4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 27"/>
          <p:cNvSpPr/>
          <p:nvPr/>
        </p:nvSpPr>
        <p:spPr>
          <a:xfrm>
            <a:off x="2555776" y="313938"/>
            <a:ext cx="6267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2400" b="1" dirty="0" err="1">
                <a:solidFill>
                  <a:schemeClr val="bg1"/>
                </a:solidFill>
                <a:latin typeface="Arial Black" pitchFamily="34" charset="0"/>
              </a:rPr>
              <a:t>p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urchasing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sz="2400" b="1" dirty="0">
                <a:solidFill>
                  <a:schemeClr val="bg1"/>
                </a:solidFill>
                <a:latin typeface="Arial Black" pitchFamily="34" charset="0"/>
              </a:rPr>
              <a:t>power </a:t>
            </a:r>
            <a:r>
              <a:rPr lang="de-AT" sz="2400" b="1" dirty="0" err="1">
                <a:solidFill>
                  <a:schemeClr val="bg1"/>
                </a:solidFill>
                <a:latin typeface="Arial Black" pitchFamily="34" charset="0"/>
              </a:rPr>
              <a:t>programme</a:t>
            </a:r>
            <a:endParaRPr lang="de-AT" sz="2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VILLACH VOUCHER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83568" y="2132856"/>
            <a:ext cx="5868144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2300"/>
              </a:lnSpc>
              <a:spcAft>
                <a:spcPts val="8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ocal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currancy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130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gastronomy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</a:t>
            </a:r>
            <a:endParaRPr lang="de-A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lnSpc>
                <a:spcPts val="2300"/>
              </a:lnSpc>
              <a:spcAft>
                <a:spcPts val="8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annual</a:t>
            </a:r>
            <a:r>
              <a:rPr lang="de-A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incoming</a:t>
            </a:r>
            <a:r>
              <a:rPr lang="de-A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de-A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€ 400.000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€ 700.000,-</a:t>
            </a:r>
          </a:p>
          <a:p>
            <a:pPr marL="361950" indent="-361950">
              <a:lnSpc>
                <a:spcPts val="2300"/>
              </a:lnSpc>
              <a:spcAft>
                <a:spcPts val="8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selling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point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TCM Villach + 10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shops</a:t>
            </a:r>
            <a:endParaRPr lang="de-A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lnSpc>
                <a:spcPts val="2300"/>
              </a:lnSpc>
              <a:spcAft>
                <a:spcPts val="8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learing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TCM Villach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web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A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Grafik 25" descr="Gutschein 1 violet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2132856"/>
            <a:ext cx="220697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Gleichschenkliges Dreieck 13"/>
          <p:cNvSpPr/>
          <p:nvPr/>
        </p:nvSpPr>
        <p:spPr>
          <a:xfrm rot="10800000">
            <a:off x="7416824" y="3826335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51079" b="3284"/>
          <a:stretch/>
        </p:blipFill>
        <p:spPr>
          <a:xfrm rot="20679980">
            <a:off x="6465940" y="2893780"/>
            <a:ext cx="2580762" cy="1700038"/>
          </a:xfrm>
          <a:prstGeom prst="rect">
            <a:avLst/>
          </a:prstGeom>
        </p:spPr>
      </p:pic>
      <p:sp>
        <p:nvSpPr>
          <p:cNvPr id="7" name="Gleichschenkliges Dreieck 6"/>
          <p:cNvSpPr/>
          <p:nvPr/>
        </p:nvSpPr>
        <p:spPr>
          <a:xfrm>
            <a:off x="2689282" y="-1571932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Gleichschenkliges Dreieck 7"/>
          <p:cNvSpPr/>
          <p:nvPr/>
        </p:nvSpPr>
        <p:spPr>
          <a:xfrm>
            <a:off x="5535501" y="926521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Gleichschenkliges Dreieck 8"/>
          <p:cNvSpPr/>
          <p:nvPr/>
        </p:nvSpPr>
        <p:spPr>
          <a:xfrm>
            <a:off x="3059832" y="-1107504"/>
            <a:ext cx="3024336" cy="2607186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Gleichschenkliges Dreieck 9"/>
          <p:cNvSpPr/>
          <p:nvPr/>
        </p:nvSpPr>
        <p:spPr>
          <a:xfrm rot="10800000">
            <a:off x="5724128" y="0"/>
            <a:ext cx="1169410" cy="1008112"/>
          </a:xfrm>
          <a:prstGeom prst="triangle">
            <a:avLst/>
          </a:prstGeom>
          <a:solidFill>
            <a:srgbClr val="54A26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Gleichschenkliges Dreieck 10"/>
          <p:cNvSpPr/>
          <p:nvPr/>
        </p:nvSpPr>
        <p:spPr>
          <a:xfrm>
            <a:off x="6588224" y="-387424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Gleichschenkliges Dreieck 11"/>
          <p:cNvSpPr/>
          <p:nvPr/>
        </p:nvSpPr>
        <p:spPr>
          <a:xfrm rot="10800000">
            <a:off x="7668344" y="4005064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Gleichschenkliges Dreieck 12"/>
          <p:cNvSpPr/>
          <p:nvPr/>
        </p:nvSpPr>
        <p:spPr>
          <a:xfrm rot="10800000">
            <a:off x="7523312" y="1340768"/>
            <a:ext cx="1620688" cy="1397145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Gleichschenkliges Dreieck 15"/>
          <p:cNvSpPr/>
          <p:nvPr/>
        </p:nvSpPr>
        <p:spPr>
          <a:xfrm>
            <a:off x="35496" y="35730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leichschenkliges Dreieck 16"/>
          <p:cNvSpPr/>
          <p:nvPr/>
        </p:nvSpPr>
        <p:spPr>
          <a:xfrm>
            <a:off x="-1404664" y="2420888"/>
            <a:ext cx="3024336" cy="2607186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 rot="10800000">
            <a:off x="35496" y="1988840"/>
            <a:ext cx="1169410" cy="1008112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827584" y="1340768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Gleichschenkliges Dreieck 19"/>
          <p:cNvSpPr/>
          <p:nvPr/>
        </p:nvSpPr>
        <p:spPr>
          <a:xfrm rot="10800000">
            <a:off x="1331640" y="5949280"/>
            <a:ext cx="1620688" cy="1397145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Gleichschenkliges Dreieck 20"/>
          <p:cNvSpPr/>
          <p:nvPr/>
        </p:nvSpPr>
        <p:spPr>
          <a:xfrm rot="10800000">
            <a:off x="971600" y="3140968"/>
            <a:ext cx="1620688" cy="1397145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1860466" y="5659731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3" name="Grafik 22" descr="villach-stadtmarketing-links-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7272"/>
            <a:ext cx="1875696" cy="445058"/>
          </a:xfrm>
          <a:prstGeom prst="rect">
            <a:avLst/>
          </a:prstGeom>
        </p:spPr>
      </p:pic>
      <p:sp>
        <p:nvSpPr>
          <p:cNvPr id="24" name="Gleichschenkliges Dreieck 23"/>
          <p:cNvSpPr/>
          <p:nvPr/>
        </p:nvSpPr>
        <p:spPr>
          <a:xfrm>
            <a:off x="6300192" y="4797152"/>
            <a:ext cx="3024336" cy="2607186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0" y="317798"/>
            <a:ext cx="9144000" cy="792088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30" name="Gleichschenkliges Dreieck 29"/>
          <p:cNvSpPr/>
          <p:nvPr/>
        </p:nvSpPr>
        <p:spPr>
          <a:xfrm rot="10800000">
            <a:off x="251520" y="188640"/>
            <a:ext cx="1440160" cy="1241517"/>
          </a:xfrm>
          <a:prstGeom prst="triangle">
            <a:avLst/>
          </a:prstGeom>
          <a:blipFill dpi="0" rotWithShape="0">
            <a:blip r:embed="rId5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 27"/>
          <p:cNvSpPr/>
          <p:nvPr/>
        </p:nvSpPr>
        <p:spPr>
          <a:xfrm>
            <a:off x="0" y="313938"/>
            <a:ext cx="88235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2000" b="1" dirty="0" err="1">
                <a:solidFill>
                  <a:schemeClr val="bg1"/>
                </a:solidFill>
                <a:latin typeface="Arial Black" pitchFamily="34" charset="0"/>
              </a:rPr>
              <a:t>p</a:t>
            </a:r>
            <a:r>
              <a:rPr lang="de-AT" sz="2000" b="1" dirty="0" err="1" smtClean="0">
                <a:solidFill>
                  <a:schemeClr val="bg1"/>
                </a:solidFill>
                <a:latin typeface="Arial Black" pitchFamily="34" charset="0"/>
              </a:rPr>
              <a:t>urchasing</a:t>
            </a:r>
            <a:r>
              <a:rPr lang="de-AT" sz="20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sz="2000" b="1" dirty="0">
                <a:solidFill>
                  <a:schemeClr val="bg1"/>
                </a:solidFill>
                <a:latin typeface="Arial Black" pitchFamily="34" charset="0"/>
              </a:rPr>
              <a:t>power </a:t>
            </a:r>
            <a:r>
              <a:rPr lang="de-AT" sz="2000" b="1" dirty="0" err="1" smtClean="0">
                <a:solidFill>
                  <a:schemeClr val="bg1"/>
                </a:solidFill>
                <a:latin typeface="Arial Black" pitchFamily="34" charset="0"/>
              </a:rPr>
              <a:t>programme</a:t>
            </a:r>
            <a:endParaRPr lang="de-AT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de-AT" sz="2200" b="1" dirty="0" smtClean="0">
                <a:solidFill>
                  <a:schemeClr val="bg1"/>
                </a:solidFill>
                <a:latin typeface="Arial Black" pitchFamily="34" charset="0"/>
              </a:rPr>
              <a:t>VILLACH VOUCHERCARD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83568" y="1844824"/>
            <a:ext cx="6912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de-A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de-A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VOUCHERCARD SOLUTION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(multiple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convert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options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endParaRPr lang="de-A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86882" y="3789040"/>
            <a:ext cx="49231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asy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payment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via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payment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terminals</a:t>
            </a:r>
            <a:endParaRPr lang="de-D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clearing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costs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effort</a:t>
            </a:r>
            <a:endParaRPr lang="de-D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charges</a:t>
            </a:r>
            <a:endParaRPr lang="de-D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ommitment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major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industrial</a:t>
            </a:r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companies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Gewinkelte Verbindung 5"/>
          <p:cNvCxnSpPr/>
          <p:nvPr/>
        </p:nvCxnSpPr>
        <p:spPr>
          <a:xfrm rot="16200000" flipH="1">
            <a:off x="179424" y="3293715"/>
            <a:ext cx="1248237" cy="366679"/>
          </a:xfrm>
          <a:prstGeom prst="bentConnector2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leichschenkliges Dreieck 13"/>
          <p:cNvSpPr/>
          <p:nvPr/>
        </p:nvSpPr>
        <p:spPr>
          <a:xfrm rot="10800000">
            <a:off x="7460419" y="4112672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135" name="Gleichschenkliges Dreieck 134"/>
          <p:cNvSpPr/>
          <p:nvPr/>
        </p:nvSpPr>
        <p:spPr>
          <a:xfrm>
            <a:off x="4211960" y="1367187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9" name="Gleichschenkliges Dreieck 128"/>
          <p:cNvSpPr/>
          <p:nvPr/>
        </p:nvSpPr>
        <p:spPr>
          <a:xfrm>
            <a:off x="4572000" y="17728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8" name="Gleichschenkliges Dreieck 127"/>
          <p:cNvSpPr/>
          <p:nvPr/>
        </p:nvSpPr>
        <p:spPr>
          <a:xfrm>
            <a:off x="3208599" y="1636881"/>
            <a:ext cx="3024336" cy="2607186"/>
          </a:xfrm>
          <a:prstGeom prst="triangle">
            <a:avLst/>
          </a:prstGeom>
          <a:solidFill>
            <a:srgbClr val="54A268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0" name="Gleichschenkliges Dreieck 129"/>
          <p:cNvSpPr/>
          <p:nvPr/>
        </p:nvSpPr>
        <p:spPr>
          <a:xfrm>
            <a:off x="467544" y="1268760"/>
            <a:ext cx="3024336" cy="2607186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Gleichschenkliges Dreieck 26"/>
          <p:cNvSpPr/>
          <p:nvPr/>
        </p:nvSpPr>
        <p:spPr>
          <a:xfrm rot="3600000">
            <a:off x="1047207" y="4159290"/>
            <a:ext cx="2422349" cy="208823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Gleichschenkliges Dreieck 27"/>
          <p:cNvSpPr/>
          <p:nvPr/>
        </p:nvSpPr>
        <p:spPr>
          <a:xfrm rot="3600000">
            <a:off x="2422373" y="1868838"/>
            <a:ext cx="2422349" cy="2088232"/>
          </a:xfrm>
          <a:prstGeom prst="triangle">
            <a:avLst/>
          </a:prstGeom>
          <a:solidFill>
            <a:srgbClr val="54A26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Gleichschenkliges Dreieck 28"/>
          <p:cNvSpPr/>
          <p:nvPr/>
        </p:nvSpPr>
        <p:spPr>
          <a:xfrm rot="3600000">
            <a:off x="3701531" y="4114064"/>
            <a:ext cx="2422349" cy="2088232"/>
          </a:xfrm>
          <a:prstGeom prst="triangle">
            <a:avLst/>
          </a:prstGeom>
          <a:solidFill>
            <a:schemeClr val="accent5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Gleichschenkliges Dreieck 29"/>
          <p:cNvSpPr/>
          <p:nvPr/>
        </p:nvSpPr>
        <p:spPr>
          <a:xfrm>
            <a:off x="3499677" y="2427387"/>
            <a:ext cx="2422349" cy="2088232"/>
          </a:xfrm>
          <a:prstGeom prst="triangle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Gleichschenkliges Dreieck 30"/>
          <p:cNvSpPr/>
          <p:nvPr/>
        </p:nvSpPr>
        <p:spPr>
          <a:xfrm>
            <a:off x="756980" y="2452845"/>
            <a:ext cx="2422349" cy="2088232"/>
          </a:xfrm>
          <a:prstGeom prst="triangle">
            <a:avLst/>
          </a:prstGeom>
          <a:solidFill>
            <a:srgbClr val="66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Gleichschenkliges Dreieck 31"/>
          <p:cNvSpPr/>
          <p:nvPr/>
        </p:nvSpPr>
        <p:spPr>
          <a:xfrm>
            <a:off x="2072174" y="4702828"/>
            <a:ext cx="2422349" cy="2088232"/>
          </a:xfrm>
          <a:prstGeom prst="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Gleichschenkliges Dreieck 35"/>
          <p:cNvSpPr/>
          <p:nvPr/>
        </p:nvSpPr>
        <p:spPr>
          <a:xfrm>
            <a:off x="2959103" y="129239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Gleichschenkliges Dreieck 36"/>
          <p:cNvSpPr/>
          <p:nvPr/>
        </p:nvSpPr>
        <p:spPr>
          <a:xfrm>
            <a:off x="3829208" y="1661314"/>
            <a:ext cx="761804" cy="656727"/>
          </a:xfrm>
          <a:prstGeom prst="triangle">
            <a:avLst/>
          </a:prstGeom>
          <a:solidFill>
            <a:srgbClr val="548A5D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Gleichschenkliges Dreieck 37"/>
          <p:cNvSpPr/>
          <p:nvPr/>
        </p:nvSpPr>
        <p:spPr>
          <a:xfrm>
            <a:off x="2065673" y="1658836"/>
            <a:ext cx="761804" cy="656727"/>
          </a:xfrm>
          <a:prstGeom prst="triangle">
            <a:avLst/>
          </a:prstGeom>
          <a:solidFill>
            <a:srgbClr val="548A5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Gleichschenkliges Dreieck 38"/>
          <p:cNvSpPr/>
          <p:nvPr/>
        </p:nvSpPr>
        <p:spPr>
          <a:xfrm rot="3600000">
            <a:off x="2605502" y="1463486"/>
            <a:ext cx="761804" cy="656727"/>
          </a:xfrm>
          <a:prstGeom prst="triangle">
            <a:avLst/>
          </a:prstGeom>
          <a:solidFill>
            <a:srgbClr val="FF7C80">
              <a:alpha val="6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Gleichschenkliges Dreieck 39"/>
          <p:cNvSpPr/>
          <p:nvPr/>
        </p:nvSpPr>
        <p:spPr>
          <a:xfrm rot="3600000">
            <a:off x="3051314" y="696824"/>
            <a:ext cx="761804" cy="656727"/>
          </a:xfrm>
          <a:prstGeom prst="triangle">
            <a:avLst/>
          </a:prstGeom>
          <a:solidFill>
            <a:srgbClr val="548A5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Gleichschenkliges Dreieck 40"/>
          <p:cNvSpPr/>
          <p:nvPr/>
        </p:nvSpPr>
        <p:spPr>
          <a:xfrm rot="3600000">
            <a:off x="3492936" y="1453962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Gleichschenkliges Dreieck 41"/>
          <p:cNvSpPr/>
          <p:nvPr/>
        </p:nvSpPr>
        <p:spPr>
          <a:xfrm>
            <a:off x="2501105" y="897037"/>
            <a:ext cx="761804" cy="656727"/>
          </a:xfrm>
          <a:prstGeom prst="triangle">
            <a:avLst/>
          </a:prstGeom>
          <a:solidFill>
            <a:srgbClr val="548A5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Gleichschenkliges Dreieck 42"/>
          <p:cNvSpPr/>
          <p:nvPr/>
        </p:nvSpPr>
        <p:spPr>
          <a:xfrm>
            <a:off x="3408634" y="887512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Gleichschenkliges Dreieck 43"/>
          <p:cNvSpPr/>
          <p:nvPr/>
        </p:nvSpPr>
        <p:spPr>
          <a:xfrm>
            <a:off x="2961728" y="1661407"/>
            <a:ext cx="761804" cy="656727"/>
          </a:xfrm>
          <a:prstGeom prst="triangle">
            <a:avLst/>
          </a:prstGeom>
          <a:solidFill>
            <a:srgbClr val="667F6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Textfeld 44"/>
          <p:cNvSpPr txBox="1"/>
          <p:nvPr/>
        </p:nvSpPr>
        <p:spPr>
          <a:xfrm>
            <a:off x="3809732" y="2030115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virtual</a:t>
            </a:r>
            <a:r>
              <a:rPr lang="de-AT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</a:t>
            </a:r>
            <a:r>
              <a:rPr lang="de-AT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de-AT" sz="700" b="1" dirty="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390602" y="1712410"/>
            <a:ext cx="792088" cy="2724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ashion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952201" y="1996781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b="1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</a:t>
            </a:r>
            <a:endParaRPr lang="de-AT" sz="700" b="1">
              <a:solidFill>
                <a:schemeClr val="bg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050009" y="1980114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CRM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493962" y="1708749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ostumer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386407" y="1288829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W-LAN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501105" y="1238027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retail</a:t>
            </a:r>
            <a:endParaRPr lang="de-AT" sz="700" dirty="0">
              <a:solidFill>
                <a:schemeClr val="bg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950087" y="979591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commerce</a:t>
            </a:r>
            <a:endParaRPr lang="de-AT" sz="700" dirty="0">
              <a:solidFill>
                <a:schemeClr val="bg1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950087" y="522142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eacons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4" name="Gleichschenkliges Dreieck 53"/>
          <p:cNvSpPr/>
          <p:nvPr/>
        </p:nvSpPr>
        <p:spPr>
          <a:xfrm rot="3600000">
            <a:off x="2154511" y="692103"/>
            <a:ext cx="761804" cy="656727"/>
          </a:xfrm>
          <a:prstGeom prst="triangle">
            <a:avLst/>
          </a:prstGeom>
          <a:solidFill>
            <a:srgbClr val="548A5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Textfeld 54"/>
          <p:cNvSpPr txBox="1"/>
          <p:nvPr/>
        </p:nvSpPr>
        <p:spPr>
          <a:xfrm>
            <a:off x="2052123" y="949995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6" name="Freihandform 55"/>
          <p:cNvSpPr/>
          <p:nvPr/>
        </p:nvSpPr>
        <p:spPr>
          <a:xfrm>
            <a:off x="1930059" y="9525"/>
            <a:ext cx="2768023" cy="4576082"/>
          </a:xfrm>
          <a:custGeom>
            <a:avLst/>
            <a:gdLst>
              <a:gd name="connsiteX0" fmla="*/ 42333 w 2777066"/>
              <a:gd name="connsiteY0" fmla="*/ 2286000 h 4597400"/>
              <a:gd name="connsiteX1" fmla="*/ 440266 w 2777066"/>
              <a:gd name="connsiteY1" fmla="*/ 1608667 h 4597400"/>
              <a:gd name="connsiteX2" fmla="*/ 0 w 2777066"/>
              <a:gd name="connsiteY2" fmla="*/ 778933 h 4597400"/>
              <a:gd name="connsiteX3" fmla="*/ 922866 w 2777066"/>
              <a:gd name="connsiteY3" fmla="*/ 762000 h 4597400"/>
              <a:gd name="connsiteX4" fmla="*/ 1422400 w 2777066"/>
              <a:gd name="connsiteY4" fmla="*/ 0 h 4597400"/>
              <a:gd name="connsiteX5" fmla="*/ 2777066 w 2777066"/>
              <a:gd name="connsiteY5" fmla="*/ 2311400 h 4597400"/>
              <a:gd name="connsiteX6" fmla="*/ 1422400 w 2777066"/>
              <a:gd name="connsiteY6" fmla="*/ 4597400 h 4597400"/>
              <a:gd name="connsiteX7" fmla="*/ 42333 w 2777066"/>
              <a:gd name="connsiteY7" fmla="*/ 2286000 h 4597400"/>
              <a:gd name="connsiteX0" fmla="*/ 42333 w 2777066"/>
              <a:gd name="connsiteY0" fmla="*/ 2286000 h 4590653"/>
              <a:gd name="connsiteX1" fmla="*/ 440266 w 2777066"/>
              <a:gd name="connsiteY1" fmla="*/ 1608667 h 4590653"/>
              <a:gd name="connsiteX2" fmla="*/ 0 w 2777066"/>
              <a:gd name="connsiteY2" fmla="*/ 778933 h 4590653"/>
              <a:gd name="connsiteX3" fmla="*/ 922866 w 2777066"/>
              <a:gd name="connsiteY3" fmla="*/ 762000 h 4590653"/>
              <a:gd name="connsiteX4" fmla="*/ 1422400 w 2777066"/>
              <a:gd name="connsiteY4" fmla="*/ 0 h 4590653"/>
              <a:gd name="connsiteX5" fmla="*/ 2777066 w 2777066"/>
              <a:gd name="connsiteY5" fmla="*/ 2311400 h 4590653"/>
              <a:gd name="connsiteX6" fmla="*/ 1373991 w 2777066"/>
              <a:gd name="connsiteY6" fmla="*/ 4590653 h 4590653"/>
              <a:gd name="connsiteX7" fmla="*/ 42333 w 2777066"/>
              <a:gd name="connsiteY7" fmla="*/ 2286000 h 4590653"/>
              <a:gd name="connsiteX0" fmla="*/ 42333 w 2777066"/>
              <a:gd name="connsiteY0" fmla="*/ 2286000 h 4595132"/>
              <a:gd name="connsiteX1" fmla="*/ 440266 w 2777066"/>
              <a:gd name="connsiteY1" fmla="*/ 1608667 h 4595132"/>
              <a:gd name="connsiteX2" fmla="*/ 0 w 2777066"/>
              <a:gd name="connsiteY2" fmla="*/ 778933 h 4595132"/>
              <a:gd name="connsiteX3" fmla="*/ 922866 w 2777066"/>
              <a:gd name="connsiteY3" fmla="*/ 762000 h 4595132"/>
              <a:gd name="connsiteX4" fmla="*/ 1422400 w 2777066"/>
              <a:gd name="connsiteY4" fmla="*/ 0 h 4595132"/>
              <a:gd name="connsiteX5" fmla="*/ 2777066 w 2777066"/>
              <a:gd name="connsiteY5" fmla="*/ 2311400 h 4595132"/>
              <a:gd name="connsiteX6" fmla="*/ 1410486 w 2777066"/>
              <a:gd name="connsiteY6" fmla="*/ 4595132 h 4595132"/>
              <a:gd name="connsiteX7" fmla="*/ 42333 w 2777066"/>
              <a:gd name="connsiteY7" fmla="*/ 2286000 h 4595132"/>
              <a:gd name="connsiteX0" fmla="*/ 47776 w 2777066"/>
              <a:gd name="connsiteY0" fmla="*/ 2324100 h 4595132"/>
              <a:gd name="connsiteX1" fmla="*/ 440266 w 2777066"/>
              <a:gd name="connsiteY1" fmla="*/ 1608667 h 4595132"/>
              <a:gd name="connsiteX2" fmla="*/ 0 w 2777066"/>
              <a:gd name="connsiteY2" fmla="*/ 778933 h 4595132"/>
              <a:gd name="connsiteX3" fmla="*/ 922866 w 2777066"/>
              <a:gd name="connsiteY3" fmla="*/ 762000 h 4595132"/>
              <a:gd name="connsiteX4" fmla="*/ 1422400 w 2777066"/>
              <a:gd name="connsiteY4" fmla="*/ 0 h 4595132"/>
              <a:gd name="connsiteX5" fmla="*/ 2777066 w 2777066"/>
              <a:gd name="connsiteY5" fmla="*/ 2311400 h 4595132"/>
              <a:gd name="connsiteX6" fmla="*/ 1410486 w 2777066"/>
              <a:gd name="connsiteY6" fmla="*/ 4595132 h 4595132"/>
              <a:gd name="connsiteX7" fmla="*/ 47776 w 2777066"/>
              <a:gd name="connsiteY7" fmla="*/ 2324100 h 4595132"/>
              <a:gd name="connsiteX0" fmla="*/ 47776 w 2768023"/>
              <a:gd name="connsiteY0" fmla="*/ 2324100 h 4595132"/>
              <a:gd name="connsiteX1" fmla="*/ 440266 w 2768023"/>
              <a:gd name="connsiteY1" fmla="*/ 1608667 h 4595132"/>
              <a:gd name="connsiteX2" fmla="*/ 0 w 2768023"/>
              <a:gd name="connsiteY2" fmla="*/ 778933 h 4595132"/>
              <a:gd name="connsiteX3" fmla="*/ 922866 w 2768023"/>
              <a:gd name="connsiteY3" fmla="*/ 762000 h 4595132"/>
              <a:gd name="connsiteX4" fmla="*/ 1422400 w 2768023"/>
              <a:gd name="connsiteY4" fmla="*/ 0 h 4595132"/>
              <a:gd name="connsiteX5" fmla="*/ 2768023 w 2768023"/>
              <a:gd name="connsiteY5" fmla="*/ 2334135 h 4595132"/>
              <a:gd name="connsiteX6" fmla="*/ 1410486 w 2768023"/>
              <a:gd name="connsiteY6" fmla="*/ 4595132 h 4595132"/>
              <a:gd name="connsiteX7" fmla="*/ 47776 w 2768023"/>
              <a:gd name="connsiteY7" fmla="*/ 2324100 h 4595132"/>
              <a:gd name="connsiteX0" fmla="*/ 47776 w 2768023"/>
              <a:gd name="connsiteY0" fmla="*/ 2324100 h 4595132"/>
              <a:gd name="connsiteX1" fmla="*/ 440266 w 2768023"/>
              <a:gd name="connsiteY1" fmla="*/ 1608667 h 4595132"/>
              <a:gd name="connsiteX2" fmla="*/ 0 w 2768023"/>
              <a:gd name="connsiteY2" fmla="*/ 778933 h 4595132"/>
              <a:gd name="connsiteX3" fmla="*/ 917424 w 2768023"/>
              <a:gd name="connsiteY3" fmla="*/ 781050 h 4595132"/>
              <a:gd name="connsiteX4" fmla="*/ 1422400 w 2768023"/>
              <a:gd name="connsiteY4" fmla="*/ 0 h 4595132"/>
              <a:gd name="connsiteX5" fmla="*/ 2768023 w 2768023"/>
              <a:gd name="connsiteY5" fmla="*/ 2334135 h 4595132"/>
              <a:gd name="connsiteX6" fmla="*/ 1410486 w 2768023"/>
              <a:gd name="connsiteY6" fmla="*/ 4595132 h 4595132"/>
              <a:gd name="connsiteX7" fmla="*/ 47776 w 2768023"/>
              <a:gd name="connsiteY7" fmla="*/ 2324100 h 4595132"/>
              <a:gd name="connsiteX0" fmla="*/ 47776 w 2768023"/>
              <a:gd name="connsiteY0" fmla="*/ 2305050 h 4576082"/>
              <a:gd name="connsiteX1" fmla="*/ 440266 w 2768023"/>
              <a:gd name="connsiteY1" fmla="*/ 1589617 h 4576082"/>
              <a:gd name="connsiteX2" fmla="*/ 0 w 2768023"/>
              <a:gd name="connsiteY2" fmla="*/ 759883 h 4576082"/>
              <a:gd name="connsiteX3" fmla="*/ 917424 w 2768023"/>
              <a:gd name="connsiteY3" fmla="*/ 762000 h 4576082"/>
              <a:gd name="connsiteX4" fmla="*/ 1416957 w 2768023"/>
              <a:gd name="connsiteY4" fmla="*/ 0 h 4576082"/>
              <a:gd name="connsiteX5" fmla="*/ 2768023 w 2768023"/>
              <a:gd name="connsiteY5" fmla="*/ 2315085 h 4576082"/>
              <a:gd name="connsiteX6" fmla="*/ 1410486 w 2768023"/>
              <a:gd name="connsiteY6" fmla="*/ 4576082 h 4576082"/>
              <a:gd name="connsiteX7" fmla="*/ 47776 w 2768023"/>
              <a:gd name="connsiteY7" fmla="*/ 2305050 h 457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8023" h="4576082">
                <a:moveTo>
                  <a:pt x="47776" y="2305050"/>
                </a:moveTo>
                <a:lnTo>
                  <a:pt x="440266" y="1589617"/>
                </a:lnTo>
                <a:lnTo>
                  <a:pt x="0" y="759883"/>
                </a:lnTo>
                <a:lnTo>
                  <a:pt x="917424" y="762000"/>
                </a:lnTo>
                <a:lnTo>
                  <a:pt x="1416957" y="0"/>
                </a:lnTo>
                <a:lnTo>
                  <a:pt x="2768023" y="2315085"/>
                </a:lnTo>
                <a:lnTo>
                  <a:pt x="1410486" y="4576082"/>
                </a:lnTo>
                <a:lnTo>
                  <a:pt x="47776" y="230505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Textfeld 56"/>
          <p:cNvSpPr txBox="1"/>
          <p:nvPr/>
        </p:nvSpPr>
        <p:spPr>
          <a:xfrm>
            <a:off x="2113498" y="2440186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>
                <a:solidFill>
                  <a:schemeClr val="bg1"/>
                </a:solidFill>
                <a:latin typeface="Arial Black" pitchFamily="34" charset="0"/>
              </a:rPr>
              <a:t>economy</a:t>
            </a:r>
            <a:endParaRPr lang="de-AT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 rot="18000000">
            <a:off x="3815330" y="5393923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mobility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" name="Gleichschenkliges Dreieck 62"/>
          <p:cNvSpPr/>
          <p:nvPr/>
        </p:nvSpPr>
        <p:spPr>
          <a:xfrm>
            <a:off x="4699485" y="5757597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Gleichschenkliges Dreieck 63"/>
          <p:cNvSpPr/>
          <p:nvPr/>
        </p:nvSpPr>
        <p:spPr>
          <a:xfrm>
            <a:off x="5334818" y="4669010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Gleichschenkliges Dreieck 64"/>
          <p:cNvSpPr/>
          <p:nvPr/>
        </p:nvSpPr>
        <p:spPr>
          <a:xfrm rot="10800000">
            <a:off x="5326351" y="5719457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Gleichschenkliges Dreieck 65"/>
          <p:cNvSpPr/>
          <p:nvPr/>
        </p:nvSpPr>
        <p:spPr>
          <a:xfrm>
            <a:off x="5978695" y="5744858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5525441" y="5304343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508507" y="5935481"/>
            <a:ext cx="792088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>
                <a:solidFill>
                  <a:schemeClr val="bg1"/>
                </a:solidFill>
              </a:rPr>
              <a:t>r</a:t>
            </a:r>
            <a:r>
              <a:rPr lang="de-AT" sz="700" smtClean="0">
                <a:solidFill>
                  <a:schemeClr val="bg1"/>
                </a:solidFill>
              </a:rPr>
              <a:t>eal time </a:t>
            </a:r>
            <a:r>
              <a:rPr lang="de-AT" sz="700" err="1" smtClean="0">
                <a:solidFill>
                  <a:schemeClr val="bg1"/>
                </a:solidFill>
              </a:rPr>
              <a:t>information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186175" y="6371724"/>
            <a:ext cx="79208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</a:rPr>
              <a:t>short</a:t>
            </a:r>
            <a:r>
              <a:rPr lang="de-AT" sz="700" smtClean="0">
                <a:solidFill>
                  <a:schemeClr val="bg1"/>
                </a:solidFill>
              </a:rPr>
              <a:t> term parking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919704" y="6367529"/>
            <a:ext cx="792088" cy="18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</a:rPr>
              <a:t>parking</a:t>
            </a:r>
            <a:r>
              <a:rPr lang="de-AT" sz="700" smtClean="0">
                <a:solidFill>
                  <a:schemeClr val="bg1"/>
                </a:solidFill>
              </a:rPr>
              <a:t> </a:t>
            </a:r>
            <a:r>
              <a:rPr lang="de-AT" sz="700" err="1" smtClean="0">
                <a:solidFill>
                  <a:schemeClr val="bg1"/>
                </a:solidFill>
              </a:rPr>
              <a:t>solution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73" name="Parallelogramm 72"/>
          <p:cNvSpPr/>
          <p:nvPr/>
        </p:nvSpPr>
        <p:spPr>
          <a:xfrm flipH="1">
            <a:off x="3336865" y="4582845"/>
            <a:ext cx="3881172" cy="2221816"/>
          </a:xfrm>
          <a:prstGeom prst="parallelogram">
            <a:avLst>
              <a:gd name="adj" fmla="val 57805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Textfeld 73"/>
          <p:cNvSpPr txBox="1"/>
          <p:nvPr/>
        </p:nvSpPr>
        <p:spPr>
          <a:xfrm rot="3600000">
            <a:off x="3879738" y="3378523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social</a:t>
            </a:r>
            <a:r>
              <a:rPr lang="de-AT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action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2079915" y="6445126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sports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 rot="3600000">
            <a:off x="266109" y="5420067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society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 rot="18000000">
            <a:off x="294096" y="3463002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culture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85" name="Gerade Verbindung mit Pfeil 84"/>
          <p:cNvCxnSpPr/>
          <p:nvPr/>
        </p:nvCxnSpPr>
        <p:spPr>
          <a:xfrm flipH="1" flipV="1">
            <a:off x="2727987" y="2276872"/>
            <a:ext cx="583282" cy="15104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flipV="1">
            <a:off x="3311517" y="2178050"/>
            <a:ext cx="22225" cy="24765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flipV="1">
            <a:off x="3317073" y="2276476"/>
            <a:ext cx="616744" cy="152399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 flipV="1">
            <a:off x="5265201" y="5486400"/>
            <a:ext cx="364066" cy="5926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5256734" y="5537200"/>
            <a:ext cx="16933" cy="63500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H="1">
            <a:off x="5959467" y="5562600"/>
            <a:ext cx="228600" cy="31326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flipV="1">
            <a:off x="5637734" y="6604000"/>
            <a:ext cx="626533" cy="1693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echseck 107"/>
          <p:cNvSpPr/>
          <p:nvPr/>
        </p:nvSpPr>
        <p:spPr>
          <a:xfrm>
            <a:off x="2156195" y="3606884"/>
            <a:ext cx="2338820" cy="2016224"/>
          </a:xfrm>
          <a:prstGeom prst="hexagon">
            <a:avLst>
              <a:gd name="adj" fmla="val 27940"/>
              <a:gd name="vf" fmla="val 115470"/>
            </a:avLst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smtClean="0">
                <a:latin typeface="Arial Black" pitchFamily="34" charset="0"/>
              </a:rPr>
              <a:t>digital </a:t>
            </a:r>
            <a:r>
              <a:rPr lang="de-AT" sz="2800" err="1" smtClean="0">
                <a:latin typeface="Arial Black" pitchFamily="34" charset="0"/>
              </a:rPr>
              <a:t>city</a:t>
            </a:r>
            <a:endParaRPr lang="de-AT" sz="2800">
              <a:latin typeface="Arial Black" pitchFamily="34" charset="0"/>
            </a:endParaRPr>
          </a:p>
        </p:txBody>
      </p:sp>
      <p:pic>
        <p:nvPicPr>
          <p:cNvPr id="109" name="Grafik 108" descr="villach-stadtmarketing-links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1875696" cy="445058"/>
          </a:xfrm>
          <a:prstGeom prst="rect">
            <a:avLst/>
          </a:prstGeom>
        </p:spPr>
      </p:pic>
      <p:cxnSp>
        <p:nvCxnSpPr>
          <p:cNvPr id="110" name="Gerade Verbindung mit Pfeil 109"/>
          <p:cNvCxnSpPr/>
          <p:nvPr/>
        </p:nvCxnSpPr>
        <p:spPr>
          <a:xfrm flipV="1">
            <a:off x="3978234" y="3871356"/>
            <a:ext cx="570015" cy="356261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>
            <a:off x="4043295" y="4979363"/>
            <a:ext cx="567708" cy="32935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>
            <a:off x="3319575" y="5408394"/>
            <a:ext cx="8668" cy="68038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 flipH="1">
            <a:off x="2071484" y="4957695"/>
            <a:ext cx="511371" cy="34235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/>
          <p:nvPr/>
        </p:nvCxnSpPr>
        <p:spPr>
          <a:xfrm flipH="1" flipV="1">
            <a:off x="2106154" y="3939287"/>
            <a:ext cx="511371" cy="29902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/>
          <p:nvPr/>
        </p:nvCxnSpPr>
        <p:spPr>
          <a:xfrm flipH="1" flipV="1">
            <a:off x="3315242" y="3254571"/>
            <a:ext cx="4333" cy="56770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leichschenkliges Dreieck 130"/>
          <p:cNvSpPr/>
          <p:nvPr/>
        </p:nvSpPr>
        <p:spPr>
          <a:xfrm rot="10800000">
            <a:off x="4572000" y="188640"/>
            <a:ext cx="1169410" cy="1008112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2" name="Gleichschenkliges Dreieck 131"/>
          <p:cNvSpPr/>
          <p:nvPr/>
        </p:nvSpPr>
        <p:spPr>
          <a:xfrm>
            <a:off x="5364088" y="-459432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3" name="Gleichschenkliges Dreieck 132"/>
          <p:cNvSpPr/>
          <p:nvPr/>
        </p:nvSpPr>
        <p:spPr>
          <a:xfrm rot="10800000">
            <a:off x="6660232" y="4077072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4" name="Gleichschenkliges Dreieck 133"/>
          <p:cNvSpPr/>
          <p:nvPr/>
        </p:nvSpPr>
        <p:spPr>
          <a:xfrm rot="10800000">
            <a:off x="5508104" y="1340768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6" name="Gleichschenkliges Dreieck 135"/>
          <p:cNvSpPr/>
          <p:nvPr/>
        </p:nvSpPr>
        <p:spPr>
          <a:xfrm rot="10800000">
            <a:off x="6408712" y="38983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Textfeld 70"/>
          <p:cNvSpPr txBox="1"/>
          <p:nvPr/>
        </p:nvSpPr>
        <p:spPr>
          <a:xfrm>
            <a:off x="4644008" y="495722"/>
            <a:ext cx="4248472" cy="44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de-AT" sz="28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vision</a:t>
            </a:r>
            <a:endParaRPr lang="de-AT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www.citybox.cl/site/personas/images/cnt_que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2996952"/>
            <a:ext cx="4824536" cy="2593190"/>
          </a:xfrm>
          <a:prstGeom prst="rect">
            <a:avLst/>
          </a:prstGeom>
          <a:noFill/>
        </p:spPr>
      </p:pic>
      <p:sp>
        <p:nvSpPr>
          <p:cNvPr id="7" name="Gleichschenkliges Dreieck 6"/>
          <p:cNvSpPr/>
          <p:nvPr/>
        </p:nvSpPr>
        <p:spPr>
          <a:xfrm>
            <a:off x="2689282" y="-1571932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Gleichschenkliges Dreieck 7"/>
          <p:cNvSpPr/>
          <p:nvPr/>
        </p:nvSpPr>
        <p:spPr>
          <a:xfrm>
            <a:off x="5652120" y="141277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Gleichschenkliges Dreieck 8"/>
          <p:cNvSpPr/>
          <p:nvPr/>
        </p:nvSpPr>
        <p:spPr>
          <a:xfrm>
            <a:off x="3059832" y="-1107504"/>
            <a:ext cx="3024336" cy="2607186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Gleichschenkliges Dreieck 9"/>
          <p:cNvSpPr/>
          <p:nvPr/>
        </p:nvSpPr>
        <p:spPr>
          <a:xfrm rot="10800000">
            <a:off x="5724128" y="0"/>
            <a:ext cx="1169410" cy="1008112"/>
          </a:xfrm>
          <a:prstGeom prst="triangle">
            <a:avLst/>
          </a:prstGeom>
          <a:solidFill>
            <a:srgbClr val="54A26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Gleichschenkliges Dreieck 10"/>
          <p:cNvSpPr/>
          <p:nvPr/>
        </p:nvSpPr>
        <p:spPr>
          <a:xfrm>
            <a:off x="6588224" y="-387424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Gleichschenkliges Dreieck 11"/>
          <p:cNvSpPr/>
          <p:nvPr/>
        </p:nvSpPr>
        <p:spPr>
          <a:xfrm rot="10800000">
            <a:off x="6156176" y="4005064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Gleichschenkliges Dreieck 12"/>
          <p:cNvSpPr/>
          <p:nvPr/>
        </p:nvSpPr>
        <p:spPr>
          <a:xfrm rot="10800000">
            <a:off x="7523312" y="1340768"/>
            <a:ext cx="1620688" cy="1397145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Gleichschenkliges Dreieck 13"/>
          <p:cNvSpPr/>
          <p:nvPr/>
        </p:nvSpPr>
        <p:spPr>
          <a:xfrm rot="10800000">
            <a:off x="5904656" y="3826335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Gleichschenkliges Dreieck 15"/>
          <p:cNvSpPr/>
          <p:nvPr/>
        </p:nvSpPr>
        <p:spPr>
          <a:xfrm>
            <a:off x="35496" y="35730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leichschenkliges Dreieck 16"/>
          <p:cNvSpPr/>
          <p:nvPr/>
        </p:nvSpPr>
        <p:spPr>
          <a:xfrm>
            <a:off x="-1404664" y="2420888"/>
            <a:ext cx="3024336" cy="2607186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 rot="10800000">
            <a:off x="35496" y="1988840"/>
            <a:ext cx="1169410" cy="1008112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827584" y="1340768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Gleichschenkliges Dreieck 19"/>
          <p:cNvSpPr/>
          <p:nvPr/>
        </p:nvSpPr>
        <p:spPr>
          <a:xfrm rot="10800000">
            <a:off x="1331640" y="5949280"/>
            <a:ext cx="1620688" cy="1397145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Gleichschenkliges Dreieck 20"/>
          <p:cNvSpPr/>
          <p:nvPr/>
        </p:nvSpPr>
        <p:spPr>
          <a:xfrm rot="10800000">
            <a:off x="971600" y="3140968"/>
            <a:ext cx="1620688" cy="1397145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1872208" y="56985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3" name="Grafik 22" descr="villach-stadtmarketing-links-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21288"/>
            <a:ext cx="1875696" cy="445058"/>
          </a:xfrm>
          <a:prstGeom prst="rect">
            <a:avLst/>
          </a:prstGeom>
        </p:spPr>
      </p:pic>
      <p:sp>
        <p:nvSpPr>
          <p:cNvPr id="24" name="Gleichschenkliges Dreieck 23"/>
          <p:cNvSpPr/>
          <p:nvPr/>
        </p:nvSpPr>
        <p:spPr>
          <a:xfrm>
            <a:off x="6300192" y="4797152"/>
            <a:ext cx="3024336" cy="2607186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0" y="418049"/>
            <a:ext cx="9144000" cy="778704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30" name="Gleichschenkliges Dreieck 29"/>
          <p:cNvSpPr/>
          <p:nvPr/>
        </p:nvSpPr>
        <p:spPr>
          <a:xfrm rot="10800000">
            <a:off x="251520" y="188640"/>
            <a:ext cx="1440160" cy="1241517"/>
          </a:xfrm>
          <a:prstGeom prst="triangle">
            <a:avLst/>
          </a:prstGeom>
          <a:blipFill dpi="0" rotWithShape="0">
            <a:blip r:embed="rId5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 27"/>
          <p:cNvSpPr/>
          <p:nvPr/>
        </p:nvSpPr>
        <p:spPr>
          <a:xfrm>
            <a:off x="2555776" y="414189"/>
            <a:ext cx="6267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AT" sz="2400" b="1" dirty="0" err="1">
                <a:solidFill>
                  <a:schemeClr val="bg1"/>
                </a:solidFill>
                <a:latin typeface="Arial Black" pitchFamily="34" charset="0"/>
              </a:rPr>
              <a:t>f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uture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trends</a:t>
            </a:r>
            <a:endParaRPr lang="de-AT" sz="2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CITY BOX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40482" y="1831619"/>
            <a:ext cx="8463036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1900"/>
              </a:lnSpc>
              <a:spcAft>
                <a:spcPts val="8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installation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„City Boxes“</a:t>
            </a:r>
          </a:p>
          <a:p>
            <a:pPr marL="361950" indent="-361950">
              <a:lnSpc>
                <a:spcPts val="1900"/>
              </a:lnSpc>
              <a:spcAft>
                <a:spcPts val="8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storaging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collecting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boxes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paying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opening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„CITY BONUS“)</a:t>
            </a:r>
            <a:endParaRPr lang="de-A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leichschenkliges Dreieck 23"/>
          <p:cNvSpPr/>
          <p:nvPr/>
        </p:nvSpPr>
        <p:spPr>
          <a:xfrm rot="10800000">
            <a:off x="611560" y="315275"/>
            <a:ext cx="1440160" cy="1241517"/>
          </a:xfrm>
          <a:prstGeom prst="triangle">
            <a:avLst/>
          </a:prstGeom>
          <a:blipFill dpi="0" rotWithShape="0">
            <a:blip r:embed="rId3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hteck 24"/>
          <p:cNvSpPr/>
          <p:nvPr/>
        </p:nvSpPr>
        <p:spPr>
          <a:xfrm>
            <a:off x="0" y="476672"/>
            <a:ext cx="9144000" cy="432048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pic>
        <p:nvPicPr>
          <p:cNvPr id="26" name="Grafik 25" descr="villach-stadtmarketing-links-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9280"/>
            <a:ext cx="1875696" cy="445058"/>
          </a:xfrm>
          <a:prstGeom prst="rect">
            <a:avLst/>
          </a:prstGeom>
        </p:spPr>
      </p:pic>
      <p:sp>
        <p:nvSpPr>
          <p:cNvPr id="27" name="Gleichschenkliges Dreieck 26"/>
          <p:cNvSpPr/>
          <p:nvPr/>
        </p:nvSpPr>
        <p:spPr>
          <a:xfrm rot="10800000">
            <a:off x="1147301" y="620688"/>
            <a:ext cx="1336467" cy="1152127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Gleichschenkliges Dreieck 27"/>
          <p:cNvSpPr/>
          <p:nvPr/>
        </p:nvSpPr>
        <p:spPr>
          <a:xfrm rot="10800000">
            <a:off x="5436096" y="332656"/>
            <a:ext cx="4464496" cy="3848704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Gleichschenkliges Dreieck 28"/>
          <p:cNvSpPr/>
          <p:nvPr/>
        </p:nvSpPr>
        <p:spPr>
          <a:xfrm rot="10800000">
            <a:off x="5004048" y="1124744"/>
            <a:ext cx="2880320" cy="248303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Gleichschenkliges Dreieck 29"/>
          <p:cNvSpPr/>
          <p:nvPr/>
        </p:nvSpPr>
        <p:spPr>
          <a:xfrm>
            <a:off x="827584" y="4221088"/>
            <a:ext cx="3665564" cy="3159968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Gleichschenkliges Dreieck 31"/>
          <p:cNvSpPr/>
          <p:nvPr/>
        </p:nvSpPr>
        <p:spPr>
          <a:xfrm>
            <a:off x="2195228" y="4072781"/>
            <a:ext cx="2088232" cy="1800199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Gleichschenkliges Dreieck 32"/>
          <p:cNvSpPr/>
          <p:nvPr/>
        </p:nvSpPr>
        <p:spPr>
          <a:xfrm>
            <a:off x="2051720" y="4112610"/>
            <a:ext cx="2664296" cy="2296804"/>
          </a:xfrm>
          <a:prstGeom prst="triangle">
            <a:avLst/>
          </a:prstGeom>
          <a:noFill/>
          <a:ln>
            <a:solidFill>
              <a:schemeClr val="bg1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Gleichschenkliges Dreieck 37"/>
          <p:cNvSpPr/>
          <p:nvPr/>
        </p:nvSpPr>
        <p:spPr>
          <a:xfrm rot="10800000">
            <a:off x="5076056" y="75721"/>
            <a:ext cx="5184576" cy="4469462"/>
          </a:xfrm>
          <a:prstGeom prst="triangle">
            <a:avLst/>
          </a:prstGeom>
          <a:noFill/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22" name="Diagramm 21"/>
          <p:cNvGraphicFramePr/>
          <p:nvPr/>
        </p:nvGraphicFramePr>
        <p:xfrm>
          <a:off x="395536" y="7389440"/>
          <a:ext cx="783484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4" name="Textfeld 33"/>
          <p:cNvSpPr txBox="1"/>
          <p:nvPr/>
        </p:nvSpPr>
        <p:spPr>
          <a:xfrm>
            <a:off x="4499992" y="529630"/>
            <a:ext cx="4248472" cy="44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VILLACH</a:t>
            </a:r>
            <a:endParaRPr lang="de-AT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790192" y="1973539"/>
            <a:ext cx="6840760" cy="46166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61.221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inhabitants</a:t>
            </a:r>
            <a:endParaRPr lang="de-A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790192" y="2750374"/>
            <a:ext cx="6840760" cy="46166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Alpe-Adria-region</a:t>
            </a:r>
            <a:endParaRPr lang="de-A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790192" y="3511761"/>
            <a:ext cx="6840760" cy="46166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etween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mountains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lakes</a:t>
            </a:r>
            <a:endParaRPr lang="de-A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43607" y="1965226"/>
            <a:ext cx="576064" cy="461665"/>
          </a:xfrm>
          <a:prstGeom prst="rect">
            <a:avLst/>
          </a:prstGeom>
          <a:solidFill>
            <a:srgbClr val="548A5D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</a:t>
            </a:r>
            <a:endParaRPr lang="de-A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043607" y="2713223"/>
            <a:ext cx="576064" cy="461665"/>
          </a:xfrm>
          <a:prstGeom prst="rect">
            <a:avLst/>
          </a:prstGeom>
          <a:solidFill>
            <a:srgbClr val="548A5D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</a:t>
            </a:r>
            <a:endParaRPr lang="de-A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043607" y="3522204"/>
            <a:ext cx="576064" cy="461665"/>
          </a:xfrm>
          <a:prstGeom prst="rect">
            <a:avLst/>
          </a:prstGeom>
          <a:solidFill>
            <a:srgbClr val="548A5D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</a:t>
            </a:r>
            <a:endParaRPr lang="de-AT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035455" y="4249849"/>
            <a:ext cx="576064" cy="461665"/>
          </a:xfrm>
          <a:prstGeom prst="rect">
            <a:avLst/>
          </a:prstGeom>
          <a:solidFill>
            <a:srgbClr val="548A5D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</a:t>
            </a:r>
            <a:endParaRPr lang="de-AT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790192" y="4235952"/>
            <a:ext cx="6840760" cy="830997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350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retailers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city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centre</a:t>
            </a:r>
            <a:endParaRPr lang="de-AT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gastronomy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businesses</a:t>
            </a:r>
            <a:endParaRPr lang="de-A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Villach Panoramabli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305"/>
            <a:ext cx="9144000" cy="34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leichschenkliges Dreieck 14"/>
          <p:cNvSpPr/>
          <p:nvPr/>
        </p:nvSpPr>
        <p:spPr>
          <a:xfrm>
            <a:off x="2689282" y="-1571932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Gleichschenkliges Dreieck 15"/>
          <p:cNvSpPr/>
          <p:nvPr/>
        </p:nvSpPr>
        <p:spPr>
          <a:xfrm>
            <a:off x="5652120" y="141277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leichschenkliges Dreieck 16"/>
          <p:cNvSpPr/>
          <p:nvPr/>
        </p:nvSpPr>
        <p:spPr>
          <a:xfrm>
            <a:off x="3059832" y="-1107504"/>
            <a:ext cx="3024336" cy="2607186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 rot="10800000">
            <a:off x="5724128" y="0"/>
            <a:ext cx="1169410" cy="1008112"/>
          </a:xfrm>
          <a:prstGeom prst="triangle">
            <a:avLst/>
          </a:prstGeom>
          <a:solidFill>
            <a:srgbClr val="54A26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6588224" y="-387424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Gleichschenkliges Dreieck 20"/>
          <p:cNvSpPr/>
          <p:nvPr/>
        </p:nvSpPr>
        <p:spPr>
          <a:xfrm rot="10800000">
            <a:off x="7668344" y="4005064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7523312" y="1340768"/>
            <a:ext cx="1620688" cy="1397145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Gleichschenkliges Dreieck 22"/>
          <p:cNvSpPr/>
          <p:nvPr/>
        </p:nvSpPr>
        <p:spPr>
          <a:xfrm rot="10800000">
            <a:off x="7416824" y="3826335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Gleichschenkliges Dreieck 23"/>
          <p:cNvSpPr/>
          <p:nvPr/>
        </p:nvSpPr>
        <p:spPr>
          <a:xfrm>
            <a:off x="35496" y="35730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Gleichschenkliges Dreieck 24"/>
          <p:cNvSpPr/>
          <p:nvPr/>
        </p:nvSpPr>
        <p:spPr>
          <a:xfrm>
            <a:off x="-1404664" y="2420888"/>
            <a:ext cx="3024336" cy="2607186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Gleichschenkliges Dreieck 25"/>
          <p:cNvSpPr/>
          <p:nvPr/>
        </p:nvSpPr>
        <p:spPr>
          <a:xfrm rot="10800000">
            <a:off x="35496" y="1988840"/>
            <a:ext cx="1169410" cy="1008112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Gleichschenkliges Dreieck 26"/>
          <p:cNvSpPr/>
          <p:nvPr/>
        </p:nvSpPr>
        <p:spPr>
          <a:xfrm>
            <a:off x="827584" y="1340768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Gleichschenkliges Dreieck 32"/>
          <p:cNvSpPr/>
          <p:nvPr/>
        </p:nvSpPr>
        <p:spPr>
          <a:xfrm rot="10800000">
            <a:off x="1331640" y="5949280"/>
            <a:ext cx="1620688" cy="1397145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5" name="Gleichschenkliges Dreieck 34"/>
          <p:cNvSpPr/>
          <p:nvPr/>
        </p:nvSpPr>
        <p:spPr>
          <a:xfrm rot="10800000">
            <a:off x="971600" y="3140968"/>
            <a:ext cx="1620688" cy="1397145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Gleichschenkliges Dreieck 35"/>
          <p:cNvSpPr/>
          <p:nvPr/>
        </p:nvSpPr>
        <p:spPr>
          <a:xfrm rot="10800000">
            <a:off x="1872208" y="56985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Gleichschenkliges Dreieck 37"/>
          <p:cNvSpPr/>
          <p:nvPr/>
        </p:nvSpPr>
        <p:spPr>
          <a:xfrm>
            <a:off x="6300192" y="4797152"/>
            <a:ext cx="3024336" cy="2607186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 27"/>
          <p:cNvSpPr/>
          <p:nvPr/>
        </p:nvSpPr>
        <p:spPr>
          <a:xfrm>
            <a:off x="0" y="418048"/>
            <a:ext cx="9144000" cy="106673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13" name="Gleichschenkliges Dreieck 12"/>
          <p:cNvSpPr/>
          <p:nvPr/>
        </p:nvSpPr>
        <p:spPr>
          <a:xfrm rot="10800000">
            <a:off x="251520" y="332656"/>
            <a:ext cx="1440160" cy="1241517"/>
          </a:xfrm>
          <a:prstGeom prst="triangle">
            <a:avLst/>
          </a:prstGeom>
          <a:blipFill dpi="0" rotWithShape="0">
            <a:blip r:embed="rId3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717023636"/>
              </p:ext>
            </p:extLst>
          </p:nvPr>
        </p:nvGraphicFramePr>
        <p:xfrm>
          <a:off x="395536" y="1844824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9" name="Grafik 38" descr="villach-stadtmarketing-links-4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165304"/>
            <a:ext cx="1875696" cy="445058"/>
          </a:xfrm>
          <a:prstGeom prst="rect">
            <a:avLst/>
          </a:prstGeom>
        </p:spPr>
      </p:pic>
      <p:sp>
        <p:nvSpPr>
          <p:cNvPr id="32" name="Rechteck 31"/>
          <p:cNvSpPr/>
          <p:nvPr/>
        </p:nvSpPr>
        <p:spPr>
          <a:xfrm>
            <a:off x="2555776" y="414189"/>
            <a:ext cx="6267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AT" sz="3200" b="1" dirty="0" smtClean="0">
                <a:solidFill>
                  <a:schemeClr val="bg1"/>
                </a:solidFill>
                <a:latin typeface="Arial Black" pitchFamily="34" charset="0"/>
              </a:rPr>
              <a:t>BARRIERS </a:t>
            </a:r>
            <a:r>
              <a:rPr lang="de-AT" sz="3200" b="1" dirty="0" err="1" smtClean="0">
                <a:solidFill>
                  <a:schemeClr val="bg1"/>
                </a:solidFill>
                <a:latin typeface="Arial Black" pitchFamily="34" charset="0"/>
              </a:rPr>
              <a:t>for</a:t>
            </a:r>
            <a:r>
              <a:rPr lang="de-AT" sz="3200" b="1" dirty="0" smtClean="0">
                <a:solidFill>
                  <a:schemeClr val="bg1"/>
                </a:solidFill>
                <a:latin typeface="Arial Black" pitchFamily="34" charset="0"/>
              </a:rPr>
              <a:t> FURTHER DEVELOPMENT…</a:t>
            </a:r>
            <a:endParaRPr lang="de-AT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755576" y="3140968"/>
            <a:ext cx="7992888" cy="1200329"/>
          </a:xfrm>
          <a:prstGeom prst="rect">
            <a:avLst/>
          </a:prstGeom>
          <a:solidFill>
            <a:srgbClr val="C00000">
              <a:alpha val="67000"/>
            </a:srgbClr>
          </a:solidFill>
          <a:ln w="22225">
            <a:solidFill>
              <a:schemeClr val="bg1"/>
            </a:solidFill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3700"/>
              </a:lnSpc>
            </a:pPr>
            <a:r>
              <a:rPr lang="de-AT" sz="3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LACK OF COURAGE </a:t>
            </a:r>
          </a:p>
          <a:p>
            <a:pPr algn="ctr">
              <a:lnSpc>
                <a:spcPts val="3700"/>
              </a:lnSpc>
            </a:pPr>
            <a:r>
              <a:rPr lang="de-AT" sz="3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TO ADRESS NEW TOPICS!</a:t>
            </a:r>
            <a:endParaRPr lang="de-AT" sz="3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68144" y="1916832"/>
            <a:ext cx="3096344" cy="1015663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A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earning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doing</a:t>
            </a:r>
            <a:endParaRPr lang="de-A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27584" y="4781550"/>
            <a:ext cx="2826258" cy="887249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allow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criticism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</a:t>
            </a:r>
            <a:b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failure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de-A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5536" y="1916832"/>
            <a:ext cx="3024336" cy="1015663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„lateral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thinking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instead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safe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standardised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solutions</a:t>
            </a:r>
            <a:endParaRPr lang="de-A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 rot="21084749">
            <a:off x="4289210" y="4339109"/>
            <a:ext cx="4577715" cy="1378398"/>
          </a:xfrm>
          <a:prstGeom prst="rect">
            <a:avLst/>
          </a:prstGeom>
          <a:solidFill>
            <a:srgbClr val="548A5D"/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de-AT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belongs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those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think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louder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others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shout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.“ </a:t>
            </a:r>
            <a:r>
              <a:rPr lang="de-AT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AT" sz="1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unknown</a:t>
            </a:r>
            <a:r>
              <a:rPr lang="de-AT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AT" sz="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0" y="418048"/>
            <a:ext cx="9144000" cy="106673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555776" y="414189"/>
            <a:ext cx="6267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AT" sz="3200" b="1" dirty="0" smtClean="0">
                <a:solidFill>
                  <a:schemeClr val="bg1"/>
                </a:solidFill>
                <a:latin typeface="Arial Black" pitchFamily="34" charset="0"/>
              </a:rPr>
              <a:t>BARRIER </a:t>
            </a:r>
            <a:r>
              <a:rPr lang="de-AT" sz="3200" b="1" dirty="0" err="1" smtClean="0">
                <a:solidFill>
                  <a:schemeClr val="bg1"/>
                </a:solidFill>
                <a:latin typeface="Arial Black" pitchFamily="34" charset="0"/>
              </a:rPr>
              <a:t>for</a:t>
            </a:r>
            <a:r>
              <a:rPr lang="de-AT" sz="3200" b="1" dirty="0" smtClean="0">
                <a:solidFill>
                  <a:schemeClr val="bg1"/>
                </a:solidFill>
                <a:latin typeface="Arial Black" pitchFamily="34" charset="0"/>
              </a:rPr>
              <a:t> FURTHER DEVELOPMENT…</a:t>
            </a:r>
            <a:endParaRPr lang="de-AT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3275856" y="2636912"/>
            <a:ext cx="1296144" cy="5760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4752976" y="2695575"/>
            <a:ext cx="1266824" cy="5238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3429000" y="4238626"/>
            <a:ext cx="1238250" cy="54292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villach-stadtmarketing-links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65304"/>
            <a:ext cx="1875696" cy="445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95536" y="3140968"/>
            <a:ext cx="8568952" cy="1200329"/>
          </a:xfrm>
          <a:prstGeom prst="rect">
            <a:avLst/>
          </a:prstGeom>
          <a:solidFill>
            <a:srgbClr val="C00000">
              <a:alpha val="67000"/>
            </a:srgbClr>
          </a:solidFill>
          <a:ln w="22225">
            <a:solidFill>
              <a:schemeClr val="bg1"/>
            </a:solidFill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3700"/>
              </a:lnSpc>
            </a:pPr>
            <a:r>
              <a:rPr lang="de-AT" sz="3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LACK OF  </a:t>
            </a:r>
          </a:p>
          <a:p>
            <a:pPr algn="ctr">
              <a:lnSpc>
                <a:spcPts val="3700"/>
              </a:lnSpc>
            </a:pPr>
            <a:r>
              <a:rPr lang="de-AT" sz="3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WILLINGNESS TO FINANCE!</a:t>
            </a:r>
            <a:endParaRPr lang="de-AT" sz="3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24128" y="1916832"/>
            <a:ext cx="3243789" cy="1015663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hardly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computations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b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return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de-A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1560" y="4653136"/>
            <a:ext cx="2960841" cy="1015663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de-AT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nticyclical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foreign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word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many</a:t>
            </a:r>
            <a:r>
              <a:rPr lang="de-AT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responsibles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de-A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5536" y="1916832"/>
            <a:ext cx="3168352" cy="1015663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„Search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co-financing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!“</a:t>
            </a:r>
            <a:endParaRPr lang="de-A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 rot="21084749">
            <a:off x="4864959" y="4307130"/>
            <a:ext cx="4062505" cy="1491218"/>
          </a:xfrm>
          <a:prstGeom prst="rect">
            <a:avLst/>
          </a:prstGeom>
          <a:solidFill>
            <a:srgbClr val="548A5D"/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2600"/>
              </a:lnSpc>
            </a:pP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„Tomorrow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belongs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those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coming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!“ </a:t>
            </a:r>
            <a:r>
              <a:rPr lang="de-AT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(David Bowie)</a:t>
            </a:r>
          </a:p>
          <a:p>
            <a:pPr>
              <a:lnSpc>
                <a:spcPts val="2000"/>
              </a:lnSpc>
            </a:pPr>
            <a:endParaRPr lang="de-AT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0" y="418048"/>
            <a:ext cx="9144000" cy="106673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3275856" y="2636912"/>
            <a:ext cx="1296144" cy="5760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4591051" y="2695575"/>
            <a:ext cx="1266824" cy="5238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3429000" y="4238626"/>
            <a:ext cx="1238250" cy="54292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villach-stadtmarketing-links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65304"/>
            <a:ext cx="1875696" cy="445058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2555776" y="414189"/>
            <a:ext cx="6267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AT" sz="3200" b="1" dirty="0" smtClean="0">
                <a:solidFill>
                  <a:schemeClr val="bg1"/>
                </a:solidFill>
                <a:latin typeface="Arial Black" pitchFamily="34" charset="0"/>
              </a:rPr>
              <a:t>BARRIER </a:t>
            </a:r>
            <a:r>
              <a:rPr lang="de-AT" sz="3200" b="1" dirty="0" err="1" smtClean="0">
                <a:solidFill>
                  <a:schemeClr val="bg1"/>
                </a:solidFill>
                <a:latin typeface="Arial Black" pitchFamily="34" charset="0"/>
              </a:rPr>
              <a:t>for</a:t>
            </a:r>
            <a:r>
              <a:rPr lang="de-AT" sz="3200" b="1" dirty="0" smtClean="0">
                <a:solidFill>
                  <a:schemeClr val="bg1"/>
                </a:solidFill>
                <a:latin typeface="Arial Black" pitchFamily="34" charset="0"/>
              </a:rPr>
              <a:t> FURTHER DEVELOPMENT…</a:t>
            </a:r>
            <a:endParaRPr lang="de-AT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755576" y="3140968"/>
            <a:ext cx="7992888" cy="1200329"/>
          </a:xfrm>
          <a:prstGeom prst="rect">
            <a:avLst/>
          </a:prstGeom>
          <a:solidFill>
            <a:srgbClr val="C00000">
              <a:alpha val="67000"/>
            </a:srgbClr>
          </a:solidFill>
          <a:ln w="22225">
            <a:solidFill>
              <a:schemeClr val="bg1"/>
            </a:solidFill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3700"/>
              </a:lnSpc>
            </a:pPr>
            <a:r>
              <a:rPr lang="de-AT" sz="3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LACK OF  </a:t>
            </a:r>
          </a:p>
          <a:p>
            <a:pPr algn="ctr">
              <a:lnSpc>
                <a:spcPts val="3700"/>
              </a:lnSpc>
            </a:pPr>
            <a:r>
              <a:rPr lang="de-AT" sz="3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INTENTION TO COOPERATE!</a:t>
            </a:r>
            <a:endParaRPr lang="de-AT" sz="3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868144" y="1916832"/>
            <a:ext cx="3096344" cy="1015663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retailers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still </a:t>
            </a:r>
            <a:b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lone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fighters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de-A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27584" y="4653136"/>
            <a:ext cx="2826258" cy="1015663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voluntary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commitment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de-A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5536" y="1916832"/>
            <a:ext cx="3024336" cy="1015663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basic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problem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intermediate </a:t>
            </a:r>
            <a:r>
              <a:rPr lang="de-AT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organisations</a:t>
            </a:r>
            <a:r>
              <a:rPr lang="de-AT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de-AT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0" y="418048"/>
            <a:ext cx="9144000" cy="1066735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3275856" y="2636912"/>
            <a:ext cx="1296144" cy="5760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4752976" y="2695575"/>
            <a:ext cx="1266824" cy="52387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3429000" y="4238626"/>
            <a:ext cx="1238250" cy="54292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villach-stadtmarketing-links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65304"/>
            <a:ext cx="1875696" cy="445058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 rot="21084749">
            <a:off x="4429305" y="4525792"/>
            <a:ext cx="4577715" cy="1213584"/>
          </a:xfrm>
          <a:prstGeom prst="rect">
            <a:avLst/>
          </a:prstGeom>
          <a:solidFill>
            <a:srgbClr val="548A5D"/>
          </a:solidFill>
          <a:ln w="28575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2600"/>
              </a:lnSpc>
            </a:pPr>
            <a:endParaRPr lang="de-AT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</a:pP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was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last time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something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de-AT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time?“</a:t>
            </a:r>
          </a:p>
          <a:p>
            <a:pPr>
              <a:lnSpc>
                <a:spcPts val="2000"/>
              </a:lnSpc>
            </a:pPr>
            <a:endParaRPr lang="de-AT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555776" y="414189"/>
            <a:ext cx="6267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AT" sz="3200" b="1" dirty="0" smtClean="0">
                <a:solidFill>
                  <a:schemeClr val="bg1"/>
                </a:solidFill>
                <a:latin typeface="Arial Black" pitchFamily="34" charset="0"/>
              </a:rPr>
              <a:t>BARRIER </a:t>
            </a:r>
            <a:r>
              <a:rPr lang="de-AT" sz="3200" b="1" dirty="0" err="1" smtClean="0">
                <a:solidFill>
                  <a:schemeClr val="bg1"/>
                </a:solidFill>
                <a:latin typeface="Arial Black" pitchFamily="34" charset="0"/>
              </a:rPr>
              <a:t>for</a:t>
            </a:r>
            <a:r>
              <a:rPr lang="de-AT" sz="3200" b="1" dirty="0" smtClean="0">
                <a:solidFill>
                  <a:schemeClr val="bg1"/>
                </a:solidFill>
                <a:latin typeface="Arial Black" pitchFamily="34" charset="0"/>
              </a:rPr>
              <a:t> FURTHER DEVELOPMENT…</a:t>
            </a:r>
            <a:endParaRPr lang="de-AT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leichschenkliges Dreieck 4"/>
          <p:cNvSpPr/>
          <p:nvPr/>
        </p:nvSpPr>
        <p:spPr>
          <a:xfrm rot="10800000">
            <a:off x="179512" y="1700808"/>
            <a:ext cx="4818775" cy="4154116"/>
          </a:xfrm>
          <a:prstGeom prst="triangle">
            <a:avLst/>
          </a:prstGeom>
          <a:blipFill dpi="0" rotWithShape="0">
            <a:blip r:embed="rId3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Gleichschenkliges Dreieck 6"/>
          <p:cNvSpPr/>
          <p:nvPr/>
        </p:nvSpPr>
        <p:spPr>
          <a:xfrm>
            <a:off x="4139952" y="1268760"/>
            <a:ext cx="1872208" cy="1613972"/>
          </a:xfrm>
          <a:prstGeom prst="triangle">
            <a:avLst/>
          </a:prstGeom>
          <a:solidFill>
            <a:srgbClr val="54A26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Gleichschenkliges Dreieck 8"/>
          <p:cNvSpPr/>
          <p:nvPr/>
        </p:nvSpPr>
        <p:spPr>
          <a:xfrm>
            <a:off x="2267744" y="4941168"/>
            <a:ext cx="1872208" cy="1613972"/>
          </a:xfrm>
          <a:prstGeom prst="triangle">
            <a:avLst/>
          </a:prstGeom>
          <a:solidFill>
            <a:srgbClr val="54A26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Gleichschenkliges Dreieck 9"/>
          <p:cNvSpPr/>
          <p:nvPr/>
        </p:nvSpPr>
        <p:spPr>
          <a:xfrm>
            <a:off x="5652120" y="980728"/>
            <a:ext cx="786327" cy="677868"/>
          </a:xfrm>
          <a:prstGeom prst="triangle">
            <a:avLst/>
          </a:prstGeom>
          <a:solidFill>
            <a:srgbClr val="54A26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Gleichschenkliges Dreieck 10"/>
          <p:cNvSpPr/>
          <p:nvPr/>
        </p:nvSpPr>
        <p:spPr>
          <a:xfrm rot="10800000">
            <a:off x="5580112" y="332656"/>
            <a:ext cx="1417199" cy="1221722"/>
          </a:xfrm>
          <a:prstGeom prst="triangle">
            <a:avLst/>
          </a:prstGeom>
          <a:solidFill>
            <a:srgbClr val="54A268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Gleichschenkliges Dreieck 11"/>
          <p:cNvSpPr/>
          <p:nvPr/>
        </p:nvSpPr>
        <p:spPr>
          <a:xfrm>
            <a:off x="6506075" y="172738"/>
            <a:ext cx="786327" cy="677868"/>
          </a:xfrm>
          <a:prstGeom prst="triangle">
            <a:avLst/>
          </a:prstGeom>
          <a:solidFill>
            <a:srgbClr val="54A26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Gleichschenkliges Dreieck 12"/>
          <p:cNvSpPr/>
          <p:nvPr/>
        </p:nvSpPr>
        <p:spPr>
          <a:xfrm rot="10800000">
            <a:off x="6084168" y="908720"/>
            <a:ext cx="1203974" cy="1037908"/>
          </a:xfrm>
          <a:prstGeom prst="triangle">
            <a:avLst/>
          </a:prstGeom>
          <a:solidFill>
            <a:srgbClr val="54A2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Gleichschenkliges Dreieck 7"/>
          <p:cNvSpPr/>
          <p:nvPr/>
        </p:nvSpPr>
        <p:spPr>
          <a:xfrm rot="10800000">
            <a:off x="4860032" y="1124744"/>
            <a:ext cx="1203974" cy="1037908"/>
          </a:xfrm>
          <a:prstGeom prst="triangle">
            <a:avLst/>
          </a:prstGeom>
          <a:solidFill>
            <a:srgbClr val="54A2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Gleichschenkliges Dreieck 13"/>
          <p:cNvSpPr/>
          <p:nvPr/>
        </p:nvSpPr>
        <p:spPr>
          <a:xfrm>
            <a:off x="6228184" y="1412776"/>
            <a:ext cx="1308799" cy="1128275"/>
          </a:xfrm>
          <a:prstGeom prst="triangle">
            <a:avLst/>
          </a:prstGeom>
          <a:solidFill>
            <a:srgbClr val="54A26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Gleichschenkliges Dreieck 14"/>
          <p:cNvSpPr/>
          <p:nvPr/>
        </p:nvSpPr>
        <p:spPr>
          <a:xfrm rot="10800000">
            <a:off x="395536" y="1371353"/>
            <a:ext cx="786327" cy="677868"/>
          </a:xfrm>
          <a:prstGeom prst="triangle">
            <a:avLst/>
          </a:prstGeom>
          <a:solidFill>
            <a:srgbClr val="54A26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Gleichschenkliges Dreieck 15"/>
          <p:cNvSpPr/>
          <p:nvPr/>
        </p:nvSpPr>
        <p:spPr>
          <a:xfrm>
            <a:off x="3563888" y="5733256"/>
            <a:ext cx="786327" cy="677868"/>
          </a:xfrm>
          <a:prstGeom prst="triangle">
            <a:avLst/>
          </a:prstGeom>
          <a:solidFill>
            <a:srgbClr val="54A26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leichschenkliges Dreieck 16"/>
          <p:cNvSpPr/>
          <p:nvPr/>
        </p:nvSpPr>
        <p:spPr>
          <a:xfrm rot="10800000">
            <a:off x="3491880" y="5085184"/>
            <a:ext cx="1203974" cy="1037908"/>
          </a:xfrm>
          <a:prstGeom prst="triangle">
            <a:avLst/>
          </a:prstGeom>
          <a:solidFill>
            <a:srgbClr val="54A2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 rot="10800000">
            <a:off x="3995936" y="5661248"/>
            <a:ext cx="1203974" cy="1037908"/>
          </a:xfrm>
          <a:prstGeom prst="triangle">
            <a:avLst/>
          </a:prstGeom>
          <a:solidFill>
            <a:srgbClr val="54A2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4186082" y="4725144"/>
            <a:ext cx="786327" cy="677868"/>
          </a:xfrm>
          <a:prstGeom prst="triangle">
            <a:avLst/>
          </a:prstGeom>
          <a:solidFill>
            <a:srgbClr val="54A26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Gleichschenkliges Dreieck 19"/>
          <p:cNvSpPr/>
          <p:nvPr/>
        </p:nvSpPr>
        <p:spPr>
          <a:xfrm>
            <a:off x="971600" y="891338"/>
            <a:ext cx="1224136" cy="1055289"/>
          </a:xfrm>
          <a:prstGeom prst="triangle">
            <a:avLst/>
          </a:prstGeom>
          <a:solidFill>
            <a:srgbClr val="54A26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0" y="2996952"/>
            <a:ext cx="9144000" cy="1008112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21" name="Gleichschenkliges Dreieck 20"/>
          <p:cNvSpPr/>
          <p:nvPr/>
        </p:nvSpPr>
        <p:spPr>
          <a:xfrm rot="10800000">
            <a:off x="-51756" y="1574044"/>
            <a:ext cx="5292080" cy="4514156"/>
          </a:xfrm>
          <a:prstGeom prst="triangle">
            <a:avLst/>
          </a:prstGeom>
          <a:noFill/>
          <a:ln>
            <a:solidFill>
              <a:schemeClr val="bg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5703966" y="667220"/>
            <a:ext cx="1964378" cy="1693428"/>
          </a:xfrm>
          <a:prstGeom prst="triangle">
            <a:avLst/>
          </a:prstGeom>
          <a:noFill/>
          <a:ln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Gleichschenkliges Dreieck 22"/>
          <p:cNvSpPr/>
          <p:nvPr/>
        </p:nvSpPr>
        <p:spPr>
          <a:xfrm>
            <a:off x="6024815" y="1185703"/>
            <a:ext cx="1715538" cy="1478910"/>
          </a:xfrm>
          <a:prstGeom prst="triangle">
            <a:avLst/>
          </a:prstGeom>
          <a:noFill/>
          <a:ln>
            <a:solidFill>
              <a:schemeClr val="bg1"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Gleichschenkliges Dreieck 23"/>
          <p:cNvSpPr/>
          <p:nvPr/>
        </p:nvSpPr>
        <p:spPr>
          <a:xfrm rot="10800000">
            <a:off x="4496993" y="5571069"/>
            <a:ext cx="842884" cy="726624"/>
          </a:xfrm>
          <a:prstGeom prst="triangle">
            <a:avLst/>
          </a:prstGeom>
          <a:noFill/>
          <a:ln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5" name="Grafik 24" descr="villach-stadtmarketing-links-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9280"/>
            <a:ext cx="1875696" cy="445058"/>
          </a:xfrm>
          <a:prstGeom prst="rect">
            <a:avLst/>
          </a:prstGeom>
        </p:spPr>
      </p:pic>
      <p:sp>
        <p:nvSpPr>
          <p:cNvPr id="26" name="Gleichschenkliges Dreieck 25"/>
          <p:cNvSpPr/>
          <p:nvPr/>
        </p:nvSpPr>
        <p:spPr>
          <a:xfrm>
            <a:off x="660539" y="528428"/>
            <a:ext cx="1846258" cy="1591598"/>
          </a:xfrm>
          <a:prstGeom prst="triangle">
            <a:avLst/>
          </a:prstGeom>
          <a:noFill/>
          <a:ln>
            <a:solidFill>
              <a:schemeClr val="bg1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Textfeld 26"/>
          <p:cNvSpPr txBox="1"/>
          <p:nvPr/>
        </p:nvSpPr>
        <p:spPr>
          <a:xfrm>
            <a:off x="3131840" y="3140968"/>
            <a:ext cx="5400600" cy="44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de-AT" sz="2800" b="1" dirty="0" err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</a:t>
            </a:r>
            <a:r>
              <a:rPr lang="de-AT" sz="28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hank</a:t>
            </a: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you</a:t>
            </a: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...</a:t>
            </a:r>
            <a:endParaRPr lang="de-AT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leichschenkliges Dreieck 23"/>
          <p:cNvSpPr/>
          <p:nvPr/>
        </p:nvSpPr>
        <p:spPr>
          <a:xfrm rot="10800000">
            <a:off x="611560" y="315275"/>
            <a:ext cx="1440160" cy="1241517"/>
          </a:xfrm>
          <a:prstGeom prst="triangle">
            <a:avLst/>
          </a:prstGeom>
          <a:blipFill dpi="0" rotWithShape="0">
            <a:blip r:embed="rId3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Rechteck 24"/>
          <p:cNvSpPr/>
          <p:nvPr/>
        </p:nvSpPr>
        <p:spPr>
          <a:xfrm>
            <a:off x="0" y="476672"/>
            <a:ext cx="9144000" cy="432048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pic>
        <p:nvPicPr>
          <p:cNvPr id="26" name="Grafik 25" descr="villach-stadtmarketing-links-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9280"/>
            <a:ext cx="1875696" cy="445058"/>
          </a:xfrm>
          <a:prstGeom prst="rect">
            <a:avLst/>
          </a:prstGeom>
        </p:spPr>
      </p:pic>
      <p:sp>
        <p:nvSpPr>
          <p:cNvPr id="27" name="Gleichschenkliges Dreieck 26"/>
          <p:cNvSpPr/>
          <p:nvPr/>
        </p:nvSpPr>
        <p:spPr>
          <a:xfrm rot="10800000">
            <a:off x="1147301" y="620688"/>
            <a:ext cx="1336467" cy="1152127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Gleichschenkliges Dreieck 27"/>
          <p:cNvSpPr/>
          <p:nvPr/>
        </p:nvSpPr>
        <p:spPr>
          <a:xfrm rot="10800000">
            <a:off x="5436096" y="332656"/>
            <a:ext cx="4464496" cy="3848704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Gleichschenkliges Dreieck 28"/>
          <p:cNvSpPr/>
          <p:nvPr/>
        </p:nvSpPr>
        <p:spPr>
          <a:xfrm rot="10800000">
            <a:off x="5004048" y="1124744"/>
            <a:ext cx="2880320" cy="248303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Gleichschenkliges Dreieck 29"/>
          <p:cNvSpPr/>
          <p:nvPr/>
        </p:nvSpPr>
        <p:spPr>
          <a:xfrm>
            <a:off x="827584" y="4221088"/>
            <a:ext cx="3665564" cy="3159968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Gleichschenkliges Dreieck 31"/>
          <p:cNvSpPr/>
          <p:nvPr/>
        </p:nvSpPr>
        <p:spPr>
          <a:xfrm>
            <a:off x="2195228" y="4072781"/>
            <a:ext cx="2088232" cy="1800199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Gleichschenkliges Dreieck 32"/>
          <p:cNvSpPr/>
          <p:nvPr/>
        </p:nvSpPr>
        <p:spPr>
          <a:xfrm>
            <a:off x="2051720" y="4112610"/>
            <a:ext cx="2664296" cy="2296804"/>
          </a:xfrm>
          <a:prstGeom prst="triangle">
            <a:avLst/>
          </a:prstGeom>
          <a:noFill/>
          <a:ln>
            <a:solidFill>
              <a:schemeClr val="bg1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Gleichschenkliges Dreieck 37"/>
          <p:cNvSpPr/>
          <p:nvPr/>
        </p:nvSpPr>
        <p:spPr>
          <a:xfrm rot="10800000">
            <a:off x="5076056" y="75721"/>
            <a:ext cx="5184576" cy="4469462"/>
          </a:xfrm>
          <a:prstGeom prst="triangle">
            <a:avLst/>
          </a:prstGeom>
          <a:noFill/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22" name="Diagramm 21"/>
          <p:cNvGraphicFramePr/>
          <p:nvPr/>
        </p:nvGraphicFramePr>
        <p:xfrm>
          <a:off x="395536" y="7389440"/>
          <a:ext cx="783484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4" name="Textfeld 33"/>
          <p:cNvSpPr txBox="1"/>
          <p:nvPr/>
        </p:nvSpPr>
        <p:spPr>
          <a:xfrm>
            <a:off x="4499992" y="529630"/>
            <a:ext cx="4248472" cy="44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de-AT" sz="2800" b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CONTENT</a:t>
            </a:r>
            <a:endParaRPr lang="de-AT" b="1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475656" y="2924944"/>
            <a:ext cx="7200800" cy="46166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TCM </a:t>
            </a:r>
            <a:endParaRPr lang="de-A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835696" y="3615407"/>
            <a:ext cx="6840760" cy="461665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trends</a:t>
            </a:r>
            <a:endParaRPr lang="de-A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159732" y="4322028"/>
            <a:ext cx="6516724" cy="830997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xperiences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realisation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working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de-AT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</a:t>
            </a:r>
            <a:endParaRPr lang="de-AT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827584" y="2924944"/>
            <a:ext cx="576064" cy="461665"/>
          </a:xfrm>
          <a:prstGeom prst="rect">
            <a:avLst/>
          </a:prstGeom>
          <a:solidFill>
            <a:srgbClr val="548A5D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</a:t>
            </a:r>
            <a:endParaRPr lang="de-AT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187624" y="3611116"/>
            <a:ext cx="576064" cy="461665"/>
          </a:xfrm>
          <a:prstGeom prst="rect">
            <a:avLst/>
          </a:prstGeom>
          <a:solidFill>
            <a:srgbClr val="548A5D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</a:t>
            </a:r>
            <a:endParaRPr lang="de-AT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475656" y="4293096"/>
            <a:ext cx="576064" cy="461665"/>
          </a:xfrm>
          <a:prstGeom prst="rect">
            <a:avLst/>
          </a:prstGeom>
          <a:solidFill>
            <a:srgbClr val="548A5D">
              <a:alpha val="6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ebdings"/>
              </a:rPr>
              <a:t></a:t>
            </a:r>
            <a:endParaRPr lang="de-AT" sz="2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135" name="Gleichschenkliges Dreieck 134"/>
          <p:cNvSpPr/>
          <p:nvPr/>
        </p:nvSpPr>
        <p:spPr>
          <a:xfrm>
            <a:off x="4211960" y="1367187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9" name="Gleichschenkliges Dreieck 128"/>
          <p:cNvSpPr/>
          <p:nvPr/>
        </p:nvSpPr>
        <p:spPr>
          <a:xfrm>
            <a:off x="4572000" y="17728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8" name="Gleichschenkliges Dreieck 127"/>
          <p:cNvSpPr/>
          <p:nvPr/>
        </p:nvSpPr>
        <p:spPr>
          <a:xfrm>
            <a:off x="3208599" y="1636881"/>
            <a:ext cx="3024336" cy="2607186"/>
          </a:xfrm>
          <a:prstGeom prst="triangle">
            <a:avLst/>
          </a:prstGeom>
          <a:solidFill>
            <a:srgbClr val="54A268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0" name="Gleichschenkliges Dreieck 129"/>
          <p:cNvSpPr/>
          <p:nvPr/>
        </p:nvSpPr>
        <p:spPr>
          <a:xfrm>
            <a:off x="467544" y="1268760"/>
            <a:ext cx="3024336" cy="2607186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Gleichschenkliges Dreieck 26"/>
          <p:cNvSpPr/>
          <p:nvPr/>
        </p:nvSpPr>
        <p:spPr>
          <a:xfrm rot="3600000">
            <a:off x="1047207" y="4159290"/>
            <a:ext cx="2422349" cy="208823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Gleichschenkliges Dreieck 27"/>
          <p:cNvSpPr/>
          <p:nvPr/>
        </p:nvSpPr>
        <p:spPr>
          <a:xfrm rot="3600000">
            <a:off x="2422373" y="1868838"/>
            <a:ext cx="2422349" cy="2088232"/>
          </a:xfrm>
          <a:prstGeom prst="triangle">
            <a:avLst/>
          </a:prstGeom>
          <a:solidFill>
            <a:srgbClr val="54A26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Gleichschenkliges Dreieck 28"/>
          <p:cNvSpPr/>
          <p:nvPr/>
        </p:nvSpPr>
        <p:spPr>
          <a:xfrm rot="3600000">
            <a:off x="3701531" y="4114064"/>
            <a:ext cx="2422349" cy="2088232"/>
          </a:xfrm>
          <a:prstGeom prst="triangle">
            <a:avLst/>
          </a:prstGeom>
          <a:solidFill>
            <a:schemeClr val="accent5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Gleichschenkliges Dreieck 29"/>
          <p:cNvSpPr/>
          <p:nvPr/>
        </p:nvSpPr>
        <p:spPr>
          <a:xfrm>
            <a:off x="3499677" y="2427387"/>
            <a:ext cx="2422349" cy="2088232"/>
          </a:xfrm>
          <a:prstGeom prst="triangle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Gleichschenkliges Dreieck 30"/>
          <p:cNvSpPr/>
          <p:nvPr/>
        </p:nvSpPr>
        <p:spPr>
          <a:xfrm>
            <a:off x="756980" y="2452845"/>
            <a:ext cx="2422349" cy="2088232"/>
          </a:xfrm>
          <a:prstGeom prst="triangle">
            <a:avLst/>
          </a:prstGeom>
          <a:solidFill>
            <a:srgbClr val="66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Gleichschenkliges Dreieck 31"/>
          <p:cNvSpPr/>
          <p:nvPr/>
        </p:nvSpPr>
        <p:spPr>
          <a:xfrm>
            <a:off x="2072174" y="4702828"/>
            <a:ext cx="2422349" cy="2088232"/>
          </a:xfrm>
          <a:prstGeom prst="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Gleichschenkliges Dreieck 35"/>
          <p:cNvSpPr/>
          <p:nvPr/>
        </p:nvSpPr>
        <p:spPr>
          <a:xfrm>
            <a:off x="2959103" y="129239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Gleichschenkliges Dreieck 36"/>
          <p:cNvSpPr/>
          <p:nvPr/>
        </p:nvSpPr>
        <p:spPr>
          <a:xfrm>
            <a:off x="3829208" y="1661314"/>
            <a:ext cx="761804" cy="656727"/>
          </a:xfrm>
          <a:prstGeom prst="triangle">
            <a:avLst/>
          </a:prstGeom>
          <a:solidFill>
            <a:srgbClr val="548A5D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Gleichschenkliges Dreieck 37"/>
          <p:cNvSpPr/>
          <p:nvPr/>
        </p:nvSpPr>
        <p:spPr>
          <a:xfrm>
            <a:off x="2065673" y="1658836"/>
            <a:ext cx="761804" cy="656727"/>
          </a:xfrm>
          <a:prstGeom prst="triangle">
            <a:avLst/>
          </a:prstGeom>
          <a:solidFill>
            <a:srgbClr val="548A5D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Gleichschenkliges Dreieck 38"/>
          <p:cNvSpPr/>
          <p:nvPr/>
        </p:nvSpPr>
        <p:spPr>
          <a:xfrm rot="3600000">
            <a:off x="2605502" y="1463486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Gleichschenkliges Dreieck 39"/>
          <p:cNvSpPr/>
          <p:nvPr/>
        </p:nvSpPr>
        <p:spPr>
          <a:xfrm rot="3600000">
            <a:off x="3051314" y="696824"/>
            <a:ext cx="761804" cy="656727"/>
          </a:xfrm>
          <a:prstGeom prst="triangle">
            <a:avLst/>
          </a:prstGeom>
          <a:solidFill>
            <a:srgbClr val="548A5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Gleichschenkliges Dreieck 40"/>
          <p:cNvSpPr/>
          <p:nvPr/>
        </p:nvSpPr>
        <p:spPr>
          <a:xfrm rot="3600000">
            <a:off x="3492936" y="1453962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Gleichschenkliges Dreieck 41"/>
          <p:cNvSpPr/>
          <p:nvPr/>
        </p:nvSpPr>
        <p:spPr>
          <a:xfrm>
            <a:off x="2501105" y="897037"/>
            <a:ext cx="761804" cy="656727"/>
          </a:xfrm>
          <a:prstGeom prst="triangle">
            <a:avLst/>
          </a:prstGeom>
          <a:solidFill>
            <a:srgbClr val="548A5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Gleichschenkliges Dreieck 42"/>
          <p:cNvSpPr/>
          <p:nvPr/>
        </p:nvSpPr>
        <p:spPr>
          <a:xfrm>
            <a:off x="3408634" y="887512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Gleichschenkliges Dreieck 43"/>
          <p:cNvSpPr/>
          <p:nvPr/>
        </p:nvSpPr>
        <p:spPr>
          <a:xfrm>
            <a:off x="2961728" y="1661407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Textfeld 44"/>
          <p:cNvSpPr txBox="1"/>
          <p:nvPr/>
        </p:nvSpPr>
        <p:spPr>
          <a:xfrm>
            <a:off x="3809732" y="2030115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virtual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390602" y="1712410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ashion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952201" y="1996781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050009" y="1980114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CRM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493962" y="1708749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ostumer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386407" y="1288829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W-LAN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501105" y="1238027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retail</a:t>
            </a:r>
            <a:endParaRPr lang="de-AT" sz="700" dirty="0">
              <a:solidFill>
                <a:schemeClr val="bg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950087" y="979591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commerce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950087" y="522142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eacons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4" name="Gleichschenkliges Dreieck 53"/>
          <p:cNvSpPr/>
          <p:nvPr/>
        </p:nvSpPr>
        <p:spPr>
          <a:xfrm rot="3600000">
            <a:off x="2154511" y="692103"/>
            <a:ext cx="761804" cy="656727"/>
          </a:xfrm>
          <a:prstGeom prst="triangle">
            <a:avLst/>
          </a:prstGeom>
          <a:solidFill>
            <a:srgbClr val="548A5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Textfeld 54"/>
          <p:cNvSpPr txBox="1"/>
          <p:nvPr/>
        </p:nvSpPr>
        <p:spPr>
          <a:xfrm>
            <a:off x="2052123" y="949995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6" name="Freihandform 55"/>
          <p:cNvSpPr/>
          <p:nvPr/>
        </p:nvSpPr>
        <p:spPr>
          <a:xfrm>
            <a:off x="1930059" y="9525"/>
            <a:ext cx="2768023" cy="4576082"/>
          </a:xfrm>
          <a:custGeom>
            <a:avLst/>
            <a:gdLst>
              <a:gd name="connsiteX0" fmla="*/ 42333 w 2777066"/>
              <a:gd name="connsiteY0" fmla="*/ 2286000 h 4597400"/>
              <a:gd name="connsiteX1" fmla="*/ 440266 w 2777066"/>
              <a:gd name="connsiteY1" fmla="*/ 1608667 h 4597400"/>
              <a:gd name="connsiteX2" fmla="*/ 0 w 2777066"/>
              <a:gd name="connsiteY2" fmla="*/ 778933 h 4597400"/>
              <a:gd name="connsiteX3" fmla="*/ 922866 w 2777066"/>
              <a:gd name="connsiteY3" fmla="*/ 762000 h 4597400"/>
              <a:gd name="connsiteX4" fmla="*/ 1422400 w 2777066"/>
              <a:gd name="connsiteY4" fmla="*/ 0 h 4597400"/>
              <a:gd name="connsiteX5" fmla="*/ 2777066 w 2777066"/>
              <a:gd name="connsiteY5" fmla="*/ 2311400 h 4597400"/>
              <a:gd name="connsiteX6" fmla="*/ 1422400 w 2777066"/>
              <a:gd name="connsiteY6" fmla="*/ 4597400 h 4597400"/>
              <a:gd name="connsiteX7" fmla="*/ 42333 w 2777066"/>
              <a:gd name="connsiteY7" fmla="*/ 2286000 h 4597400"/>
              <a:gd name="connsiteX0" fmla="*/ 42333 w 2777066"/>
              <a:gd name="connsiteY0" fmla="*/ 2286000 h 4590653"/>
              <a:gd name="connsiteX1" fmla="*/ 440266 w 2777066"/>
              <a:gd name="connsiteY1" fmla="*/ 1608667 h 4590653"/>
              <a:gd name="connsiteX2" fmla="*/ 0 w 2777066"/>
              <a:gd name="connsiteY2" fmla="*/ 778933 h 4590653"/>
              <a:gd name="connsiteX3" fmla="*/ 922866 w 2777066"/>
              <a:gd name="connsiteY3" fmla="*/ 762000 h 4590653"/>
              <a:gd name="connsiteX4" fmla="*/ 1422400 w 2777066"/>
              <a:gd name="connsiteY4" fmla="*/ 0 h 4590653"/>
              <a:gd name="connsiteX5" fmla="*/ 2777066 w 2777066"/>
              <a:gd name="connsiteY5" fmla="*/ 2311400 h 4590653"/>
              <a:gd name="connsiteX6" fmla="*/ 1373991 w 2777066"/>
              <a:gd name="connsiteY6" fmla="*/ 4590653 h 4590653"/>
              <a:gd name="connsiteX7" fmla="*/ 42333 w 2777066"/>
              <a:gd name="connsiteY7" fmla="*/ 2286000 h 4590653"/>
              <a:gd name="connsiteX0" fmla="*/ 42333 w 2777066"/>
              <a:gd name="connsiteY0" fmla="*/ 2286000 h 4595132"/>
              <a:gd name="connsiteX1" fmla="*/ 440266 w 2777066"/>
              <a:gd name="connsiteY1" fmla="*/ 1608667 h 4595132"/>
              <a:gd name="connsiteX2" fmla="*/ 0 w 2777066"/>
              <a:gd name="connsiteY2" fmla="*/ 778933 h 4595132"/>
              <a:gd name="connsiteX3" fmla="*/ 922866 w 2777066"/>
              <a:gd name="connsiteY3" fmla="*/ 762000 h 4595132"/>
              <a:gd name="connsiteX4" fmla="*/ 1422400 w 2777066"/>
              <a:gd name="connsiteY4" fmla="*/ 0 h 4595132"/>
              <a:gd name="connsiteX5" fmla="*/ 2777066 w 2777066"/>
              <a:gd name="connsiteY5" fmla="*/ 2311400 h 4595132"/>
              <a:gd name="connsiteX6" fmla="*/ 1410486 w 2777066"/>
              <a:gd name="connsiteY6" fmla="*/ 4595132 h 4595132"/>
              <a:gd name="connsiteX7" fmla="*/ 42333 w 2777066"/>
              <a:gd name="connsiteY7" fmla="*/ 2286000 h 4595132"/>
              <a:gd name="connsiteX0" fmla="*/ 47776 w 2777066"/>
              <a:gd name="connsiteY0" fmla="*/ 2324100 h 4595132"/>
              <a:gd name="connsiteX1" fmla="*/ 440266 w 2777066"/>
              <a:gd name="connsiteY1" fmla="*/ 1608667 h 4595132"/>
              <a:gd name="connsiteX2" fmla="*/ 0 w 2777066"/>
              <a:gd name="connsiteY2" fmla="*/ 778933 h 4595132"/>
              <a:gd name="connsiteX3" fmla="*/ 922866 w 2777066"/>
              <a:gd name="connsiteY3" fmla="*/ 762000 h 4595132"/>
              <a:gd name="connsiteX4" fmla="*/ 1422400 w 2777066"/>
              <a:gd name="connsiteY4" fmla="*/ 0 h 4595132"/>
              <a:gd name="connsiteX5" fmla="*/ 2777066 w 2777066"/>
              <a:gd name="connsiteY5" fmla="*/ 2311400 h 4595132"/>
              <a:gd name="connsiteX6" fmla="*/ 1410486 w 2777066"/>
              <a:gd name="connsiteY6" fmla="*/ 4595132 h 4595132"/>
              <a:gd name="connsiteX7" fmla="*/ 47776 w 2777066"/>
              <a:gd name="connsiteY7" fmla="*/ 2324100 h 4595132"/>
              <a:gd name="connsiteX0" fmla="*/ 47776 w 2768023"/>
              <a:gd name="connsiteY0" fmla="*/ 2324100 h 4595132"/>
              <a:gd name="connsiteX1" fmla="*/ 440266 w 2768023"/>
              <a:gd name="connsiteY1" fmla="*/ 1608667 h 4595132"/>
              <a:gd name="connsiteX2" fmla="*/ 0 w 2768023"/>
              <a:gd name="connsiteY2" fmla="*/ 778933 h 4595132"/>
              <a:gd name="connsiteX3" fmla="*/ 922866 w 2768023"/>
              <a:gd name="connsiteY3" fmla="*/ 762000 h 4595132"/>
              <a:gd name="connsiteX4" fmla="*/ 1422400 w 2768023"/>
              <a:gd name="connsiteY4" fmla="*/ 0 h 4595132"/>
              <a:gd name="connsiteX5" fmla="*/ 2768023 w 2768023"/>
              <a:gd name="connsiteY5" fmla="*/ 2334135 h 4595132"/>
              <a:gd name="connsiteX6" fmla="*/ 1410486 w 2768023"/>
              <a:gd name="connsiteY6" fmla="*/ 4595132 h 4595132"/>
              <a:gd name="connsiteX7" fmla="*/ 47776 w 2768023"/>
              <a:gd name="connsiteY7" fmla="*/ 2324100 h 4595132"/>
              <a:gd name="connsiteX0" fmla="*/ 47776 w 2768023"/>
              <a:gd name="connsiteY0" fmla="*/ 2324100 h 4595132"/>
              <a:gd name="connsiteX1" fmla="*/ 440266 w 2768023"/>
              <a:gd name="connsiteY1" fmla="*/ 1608667 h 4595132"/>
              <a:gd name="connsiteX2" fmla="*/ 0 w 2768023"/>
              <a:gd name="connsiteY2" fmla="*/ 778933 h 4595132"/>
              <a:gd name="connsiteX3" fmla="*/ 917424 w 2768023"/>
              <a:gd name="connsiteY3" fmla="*/ 781050 h 4595132"/>
              <a:gd name="connsiteX4" fmla="*/ 1422400 w 2768023"/>
              <a:gd name="connsiteY4" fmla="*/ 0 h 4595132"/>
              <a:gd name="connsiteX5" fmla="*/ 2768023 w 2768023"/>
              <a:gd name="connsiteY5" fmla="*/ 2334135 h 4595132"/>
              <a:gd name="connsiteX6" fmla="*/ 1410486 w 2768023"/>
              <a:gd name="connsiteY6" fmla="*/ 4595132 h 4595132"/>
              <a:gd name="connsiteX7" fmla="*/ 47776 w 2768023"/>
              <a:gd name="connsiteY7" fmla="*/ 2324100 h 4595132"/>
              <a:gd name="connsiteX0" fmla="*/ 47776 w 2768023"/>
              <a:gd name="connsiteY0" fmla="*/ 2305050 h 4576082"/>
              <a:gd name="connsiteX1" fmla="*/ 440266 w 2768023"/>
              <a:gd name="connsiteY1" fmla="*/ 1589617 h 4576082"/>
              <a:gd name="connsiteX2" fmla="*/ 0 w 2768023"/>
              <a:gd name="connsiteY2" fmla="*/ 759883 h 4576082"/>
              <a:gd name="connsiteX3" fmla="*/ 917424 w 2768023"/>
              <a:gd name="connsiteY3" fmla="*/ 762000 h 4576082"/>
              <a:gd name="connsiteX4" fmla="*/ 1416957 w 2768023"/>
              <a:gd name="connsiteY4" fmla="*/ 0 h 4576082"/>
              <a:gd name="connsiteX5" fmla="*/ 2768023 w 2768023"/>
              <a:gd name="connsiteY5" fmla="*/ 2315085 h 4576082"/>
              <a:gd name="connsiteX6" fmla="*/ 1410486 w 2768023"/>
              <a:gd name="connsiteY6" fmla="*/ 4576082 h 4576082"/>
              <a:gd name="connsiteX7" fmla="*/ 47776 w 2768023"/>
              <a:gd name="connsiteY7" fmla="*/ 2305050 h 457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8023" h="4576082">
                <a:moveTo>
                  <a:pt x="47776" y="2305050"/>
                </a:moveTo>
                <a:lnTo>
                  <a:pt x="440266" y="1589617"/>
                </a:lnTo>
                <a:lnTo>
                  <a:pt x="0" y="759883"/>
                </a:lnTo>
                <a:lnTo>
                  <a:pt x="917424" y="762000"/>
                </a:lnTo>
                <a:lnTo>
                  <a:pt x="1416957" y="0"/>
                </a:lnTo>
                <a:lnTo>
                  <a:pt x="2768023" y="2315085"/>
                </a:lnTo>
                <a:lnTo>
                  <a:pt x="1410486" y="4576082"/>
                </a:lnTo>
                <a:lnTo>
                  <a:pt x="47776" y="230505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Textfeld 56"/>
          <p:cNvSpPr txBox="1"/>
          <p:nvPr/>
        </p:nvSpPr>
        <p:spPr>
          <a:xfrm>
            <a:off x="2113498" y="2440186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>
                <a:solidFill>
                  <a:schemeClr val="bg1"/>
                </a:solidFill>
                <a:latin typeface="Arial Black" pitchFamily="34" charset="0"/>
              </a:rPr>
              <a:t>economy</a:t>
            </a:r>
            <a:endParaRPr lang="de-AT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 rot="18000000">
            <a:off x="3815330" y="5393923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mobility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" name="Gleichschenkliges Dreieck 62"/>
          <p:cNvSpPr/>
          <p:nvPr/>
        </p:nvSpPr>
        <p:spPr>
          <a:xfrm>
            <a:off x="4699485" y="5757597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Gleichschenkliges Dreieck 63"/>
          <p:cNvSpPr/>
          <p:nvPr/>
        </p:nvSpPr>
        <p:spPr>
          <a:xfrm>
            <a:off x="5334818" y="4669010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Gleichschenkliges Dreieck 64"/>
          <p:cNvSpPr/>
          <p:nvPr/>
        </p:nvSpPr>
        <p:spPr>
          <a:xfrm rot="10800000">
            <a:off x="5326351" y="5719457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Gleichschenkliges Dreieck 65"/>
          <p:cNvSpPr/>
          <p:nvPr/>
        </p:nvSpPr>
        <p:spPr>
          <a:xfrm>
            <a:off x="5978695" y="5744858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5525441" y="5304343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508507" y="5935481"/>
            <a:ext cx="792088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>
                <a:solidFill>
                  <a:schemeClr val="bg1"/>
                </a:solidFill>
              </a:rPr>
              <a:t>r</a:t>
            </a:r>
            <a:r>
              <a:rPr lang="de-AT" sz="700" smtClean="0">
                <a:solidFill>
                  <a:schemeClr val="bg1"/>
                </a:solidFill>
              </a:rPr>
              <a:t>eal time </a:t>
            </a:r>
            <a:r>
              <a:rPr lang="de-AT" sz="700" err="1" smtClean="0">
                <a:solidFill>
                  <a:schemeClr val="bg1"/>
                </a:solidFill>
              </a:rPr>
              <a:t>information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186175" y="6371724"/>
            <a:ext cx="79208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</a:rPr>
              <a:t>short</a:t>
            </a:r>
            <a:r>
              <a:rPr lang="de-AT" sz="700" smtClean="0">
                <a:solidFill>
                  <a:schemeClr val="bg1"/>
                </a:solidFill>
              </a:rPr>
              <a:t> term parking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919704" y="6367529"/>
            <a:ext cx="792088" cy="18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</a:rPr>
              <a:t>parking</a:t>
            </a:r>
            <a:r>
              <a:rPr lang="de-AT" sz="700" smtClean="0">
                <a:solidFill>
                  <a:schemeClr val="bg1"/>
                </a:solidFill>
              </a:rPr>
              <a:t> </a:t>
            </a:r>
            <a:r>
              <a:rPr lang="de-AT" sz="700" err="1" smtClean="0">
                <a:solidFill>
                  <a:schemeClr val="bg1"/>
                </a:solidFill>
              </a:rPr>
              <a:t>solution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73" name="Parallelogramm 72"/>
          <p:cNvSpPr/>
          <p:nvPr/>
        </p:nvSpPr>
        <p:spPr>
          <a:xfrm flipH="1">
            <a:off x="3336865" y="4582845"/>
            <a:ext cx="3881172" cy="2221816"/>
          </a:xfrm>
          <a:prstGeom prst="parallelogram">
            <a:avLst>
              <a:gd name="adj" fmla="val 57805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Textfeld 73"/>
          <p:cNvSpPr txBox="1"/>
          <p:nvPr/>
        </p:nvSpPr>
        <p:spPr>
          <a:xfrm rot="3600000">
            <a:off x="3879738" y="3378523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social</a:t>
            </a:r>
            <a:r>
              <a:rPr lang="de-AT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action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2079915" y="6445126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sports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 rot="3600000">
            <a:off x="266109" y="5420067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society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 rot="18000000">
            <a:off x="294096" y="3463002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culture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85" name="Gerade Verbindung mit Pfeil 84"/>
          <p:cNvCxnSpPr/>
          <p:nvPr/>
        </p:nvCxnSpPr>
        <p:spPr>
          <a:xfrm flipH="1" flipV="1">
            <a:off x="2727987" y="2276872"/>
            <a:ext cx="583282" cy="15104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flipV="1">
            <a:off x="3311517" y="2178050"/>
            <a:ext cx="22225" cy="24765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flipV="1">
            <a:off x="3317073" y="2276476"/>
            <a:ext cx="616744" cy="152399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 flipV="1">
            <a:off x="5265201" y="5486400"/>
            <a:ext cx="364066" cy="5926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5256734" y="5537200"/>
            <a:ext cx="16933" cy="63500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H="1">
            <a:off x="5959467" y="5562600"/>
            <a:ext cx="228600" cy="31326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flipV="1">
            <a:off x="5637734" y="6604000"/>
            <a:ext cx="626533" cy="1693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echseck 107"/>
          <p:cNvSpPr/>
          <p:nvPr/>
        </p:nvSpPr>
        <p:spPr>
          <a:xfrm>
            <a:off x="2156195" y="3606884"/>
            <a:ext cx="2338820" cy="2016224"/>
          </a:xfrm>
          <a:prstGeom prst="hexagon">
            <a:avLst>
              <a:gd name="adj" fmla="val 27940"/>
              <a:gd name="vf" fmla="val 115470"/>
            </a:avLst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smtClean="0">
                <a:latin typeface="Arial Black" pitchFamily="34" charset="0"/>
              </a:rPr>
              <a:t>digital </a:t>
            </a:r>
            <a:r>
              <a:rPr lang="de-AT" sz="2800" err="1" smtClean="0">
                <a:latin typeface="Arial Black" pitchFamily="34" charset="0"/>
              </a:rPr>
              <a:t>city</a:t>
            </a:r>
            <a:endParaRPr lang="de-AT" sz="2800">
              <a:latin typeface="Arial Black" pitchFamily="34" charset="0"/>
            </a:endParaRPr>
          </a:p>
        </p:txBody>
      </p:sp>
      <p:pic>
        <p:nvPicPr>
          <p:cNvPr id="109" name="Grafik 108" descr="villach-stadtmarketing-links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1875696" cy="445058"/>
          </a:xfrm>
          <a:prstGeom prst="rect">
            <a:avLst/>
          </a:prstGeom>
        </p:spPr>
      </p:pic>
      <p:cxnSp>
        <p:nvCxnSpPr>
          <p:cNvPr id="110" name="Gerade Verbindung mit Pfeil 109"/>
          <p:cNvCxnSpPr/>
          <p:nvPr/>
        </p:nvCxnSpPr>
        <p:spPr>
          <a:xfrm flipV="1">
            <a:off x="3978234" y="3871356"/>
            <a:ext cx="570015" cy="356261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>
            <a:off x="4043295" y="4979363"/>
            <a:ext cx="567708" cy="32935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>
            <a:off x="3319575" y="5408394"/>
            <a:ext cx="8668" cy="68038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 flipH="1">
            <a:off x="2071484" y="4957695"/>
            <a:ext cx="511371" cy="34235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/>
          <p:nvPr/>
        </p:nvCxnSpPr>
        <p:spPr>
          <a:xfrm flipH="1" flipV="1">
            <a:off x="2106154" y="3939287"/>
            <a:ext cx="511371" cy="29902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/>
          <p:nvPr/>
        </p:nvCxnSpPr>
        <p:spPr>
          <a:xfrm flipH="1" flipV="1">
            <a:off x="3315242" y="3254571"/>
            <a:ext cx="4333" cy="56770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leichschenkliges Dreieck 130"/>
          <p:cNvSpPr/>
          <p:nvPr/>
        </p:nvSpPr>
        <p:spPr>
          <a:xfrm rot="10800000">
            <a:off x="4572000" y="188640"/>
            <a:ext cx="1169410" cy="1008112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2" name="Gleichschenkliges Dreieck 131"/>
          <p:cNvSpPr/>
          <p:nvPr/>
        </p:nvSpPr>
        <p:spPr>
          <a:xfrm>
            <a:off x="5364088" y="-459432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3" name="Gleichschenkliges Dreieck 132"/>
          <p:cNvSpPr/>
          <p:nvPr/>
        </p:nvSpPr>
        <p:spPr>
          <a:xfrm rot="10800000">
            <a:off x="6660232" y="4077072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4" name="Gleichschenkliges Dreieck 133"/>
          <p:cNvSpPr/>
          <p:nvPr/>
        </p:nvSpPr>
        <p:spPr>
          <a:xfrm rot="10800000">
            <a:off x="5508104" y="1340768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6" name="Gleichschenkliges Dreieck 135"/>
          <p:cNvSpPr/>
          <p:nvPr/>
        </p:nvSpPr>
        <p:spPr>
          <a:xfrm rot="10800000">
            <a:off x="6408712" y="38983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Textfeld 70"/>
          <p:cNvSpPr txBox="1"/>
          <p:nvPr/>
        </p:nvSpPr>
        <p:spPr>
          <a:xfrm>
            <a:off x="4644008" y="495722"/>
            <a:ext cx="4248472" cy="44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de-AT" sz="2800" b="1" err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</a:t>
            </a:r>
            <a:r>
              <a:rPr lang="de-AT" sz="2800" b="1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anagement</a:t>
            </a:r>
            <a:r>
              <a:rPr lang="de-AT" sz="2800" b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de-AT" sz="2800" b="1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field</a:t>
            </a:r>
            <a:endParaRPr lang="de-AT" b="1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135" name="Gleichschenkliges Dreieck 134"/>
          <p:cNvSpPr/>
          <p:nvPr/>
        </p:nvSpPr>
        <p:spPr>
          <a:xfrm>
            <a:off x="4211960" y="1367187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9" name="Gleichschenkliges Dreieck 128"/>
          <p:cNvSpPr/>
          <p:nvPr/>
        </p:nvSpPr>
        <p:spPr>
          <a:xfrm>
            <a:off x="4572000" y="17728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8" name="Gleichschenkliges Dreieck 127"/>
          <p:cNvSpPr/>
          <p:nvPr/>
        </p:nvSpPr>
        <p:spPr>
          <a:xfrm>
            <a:off x="3208599" y="1636881"/>
            <a:ext cx="3024336" cy="2607186"/>
          </a:xfrm>
          <a:prstGeom prst="triangle">
            <a:avLst/>
          </a:prstGeom>
          <a:solidFill>
            <a:srgbClr val="54A268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0" name="Gleichschenkliges Dreieck 129"/>
          <p:cNvSpPr/>
          <p:nvPr/>
        </p:nvSpPr>
        <p:spPr>
          <a:xfrm>
            <a:off x="467544" y="1268760"/>
            <a:ext cx="3024336" cy="2607186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Gleichschenkliges Dreieck 26"/>
          <p:cNvSpPr/>
          <p:nvPr/>
        </p:nvSpPr>
        <p:spPr>
          <a:xfrm rot="3600000">
            <a:off x="1047207" y="4159290"/>
            <a:ext cx="2422349" cy="208823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Gleichschenkliges Dreieck 27"/>
          <p:cNvSpPr/>
          <p:nvPr/>
        </p:nvSpPr>
        <p:spPr>
          <a:xfrm rot="3600000">
            <a:off x="2422373" y="1868838"/>
            <a:ext cx="2422349" cy="2088232"/>
          </a:xfrm>
          <a:prstGeom prst="triangle">
            <a:avLst/>
          </a:prstGeom>
          <a:solidFill>
            <a:srgbClr val="54A26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Gleichschenkliges Dreieck 28"/>
          <p:cNvSpPr/>
          <p:nvPr/>
        </p:nvSpPr>
        <p:spPr>
          <a:xfrm rot="3600000">
            <a:off x="3701531" y="4114064"/>
            <a:ext cx="2422349" cy="2088232"/>
          </a:xfrm>
          <a:prstGeom prst="triangle">
            <a:avLst/>
          </a:prstGeom>
          <a:solidFill>
            <a:schemeClr val="accent5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Gleichschenkliges Dreieck 29"/>
          <p:cNvSpPr/>
          <p:nvPr/>
        </p:nvSpPr>
        <p:spPr>
          <a:xfrm>
            <a:off x="3499677" y="2427387"/>
            <a:ext cx="2422349" cy="2088232"/>
          </a:xfrm>
          <a:prstGeom prst="triangle">
            <a:avLst/>
          </a:prstGeom>
          <a:solidFill>
            <a:srgbClr val="FFC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1" name="Gleichschenkliges Dreieck 30"/>
          <p:cNvSpPr/>
          <p:nvPr/>
        </p:nvSpPr>
        <p:spPr>
          <a:xfrm>
            <a:off x="756980" y="2452845"/>
            <a:ext cx="2422349" cy="2088232"/>
          </a:xfrm>
          <a:prstGeom prst="triangle">
            <a:avLst/>
          </a:prstGeom>
          <a:solidFill>
            <a:srgbClr val="66C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Gleichschenkliges Dreieck 31"/>
          <p:cNvSpPr/>
          <p:nvPr/>
        </p:nvSpPr>
        <p:spPr>
          <a:xfrm>
            <a:off x="2072174" y="4702828"/>
            <a:ext cx="2422349" cy="2088232"/>
          </a:xfrm>
          <a:prstGeom prst="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Gleichschenkliges Dreieck 35"/>
          <p:cNvSpPr/>
          <p:nvPr/>
        </p:nvSpPr>
        <p:spPr>
          <a:xfrm>
            <a:off x="2959103" y="129239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Gleichschenkliges Dreieck 36"/>
          <p:cNvSpPr/>
          <p:nvPr/>
        </p:nvSpPr>
        <p:spPr>
          <a:xfrm>
            <a:off x="3829208" y="1661314"/>
            <a:ext cx="761804" cy="656727"/>
          </a:xfrm>
          <a:prstGeom prst="triangle">
            <a:avLst/>
          </a:prstGeom>
          <a:solidFill>
            <a:srgbClr val="548A5D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8" name="Gleichschenkliges Dreieck 37"/>
          <p:cNvSpPr/>
          <p:nvPr/>
        </p:nvSpPr>
        <p:spPr>
          <a:xfrm>
            <a:off x="2065673" y="1658836"/>
            <a:ext cx="761804" cy="656727"/>
          </a:xfrm>
          <a:prstGeom prst="triangle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Gleichschenkliges Dreieck 38"/>
          <p:cNvSpPr/>
          <p:nvPr/>
        </p:nvSpPr>
        <p:spPr>
          <a:xfrm rot="3600000">
            <a:off x="2605502" y="1463486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Gleichschenkliges Dreieck 39"/>
          <p:cNvSpPr/>
          <p:nvPr/>
        </p:nvSpPr>
        <p:spPr>
          <a:xfrm rot="3600000">
            <a:off x="3051314" y="696824"/>
            <a:ext cx="761804" cy="656727"/>
          </a:xfrm>
          <a:prstGeom prst="triangle">
            <a:avLst/>
          </a:prstGeom>
          <a:solidFill>
            <a:srgbClr val="548A5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Gleichschenkliges Dreieck 40"/>
          <p:cNvSpPr/>
          <p:nvPr/>
        </p:nvSpPr>
        <p:spPr>
          <a:xfrm rot="3600000">
            <a:off x="3492936" y="1453962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Gleichschenkliges Dreieck 41"/>
          <p:cNvSpPr/>
          <p:nvPr/>
        </p:nvSpPr>
        <p:spPr>
          <a:xfrm>
            <a:off x="2501105" y="897037"/>
            <a:ext cx="761804" cy="656727"/>
          </a:xfrm>
          <a:prstGeom prst="triangle">
            <a:avLst/>
          </a:prstGeom>
          <a:solidFill>
            <a:srgbClr val="548A5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Gleichschenkliges Dreieck 42"/>
          <p:cNvSpPr/>
          <p:nvPr/>
        </p:nvSpPr>
        <p:spPr>
          <a:xfrm>
            <a:off x="3408634" y="887512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Gleichschenkliges Dreieck 43"/>
          <p:cNvSpPr/>
          <p:nvPr/>
        </p:nvSpPr>
        <p:spPr>
          <a:xfrm>
            <a:off x="2961728" y="1661407"/>
            <a:ext cx="761804" cy="656727"/>
          </a:xfrm>
          <a:prstGeom prst="triangle">
            <a:avLst/>
          </a:prstGeom>
          <a:solidFill>
            <a:srgbClr val="548A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Textfeld 44"/>
          <p:cNvSpPr txBox="1"/>
          <p:nvPr/>
        </p:nvSpPr>
        <p:spPr>
          <a:xfrm>
            <a:off x="3809732" y="2030115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virtual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390602" y="1712410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ashion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952201" y="1996781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050009" y="1980114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CRM</a:t>
            </a:r>
            <a:endParaRPr lang="de-AT" sz="700" b="1">
              <a:solidFill>
                <a:schemeClr val="bg1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2493962" y="1708749"/>
            <a:ext cx="792088" cy="272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ostumer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3386407" y="1288829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W-LAN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501105" y="1238027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retail</a:t>
            </a:r>
            <a:endParaRPr lang="de-AT" sz="700" dirty="0">
              <a:solidFill>
                <a:schemeClr val="bg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2950087" y="979591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commerce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950087" y="522142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eacons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4" name="Gleichschenkliges Dreieck 53"/>
          <p:cNvSpPr/>
          <p:nvPr/>
        </p:nvSpPr>
        <p:spPr>
          <a:xfrm rot="3600000">
            <a:off x="2154511" y="692103"/>
            <a:ext cx="761804" cy="656727"/>
          </a:xfrm>
          <a:prstGeom prst="triangle">
            <a:avLst/>
          </a:prstGeom>
          <a:solidFill>
            <a:srgbClr val="548A5D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Textfeld 54"/>
          <p:cNvSpPr txBox="1"/>
          <p:nvPr/>
        </p:nvSpPr>
        <p:spPr>
          <a:xfrm>
            <a:off x="2052123" y="949995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56" name="Freihandform 55"/>
          <p:cNvSpPr/>
          <p:nvPr/>
        </p:nvSpPr>
        <p:spPr>
          <a:xfrm>
            <a:off x="1930059" y="9525"/>
            <a:ext cx="2768023" cy="4576082"/>
          </a:xfrm>
          <a:custGeom>
            <a:avLst/>
            <a:gdLst>
              <a:gd name="connsiteX0" fmla="*/ 42333 w 2777066"/>
              <a:gd name="connsiteY0" fmla="*/ 2286000 h 4597400"/>
              <a:gd name="connsiteX1" fmla="*/ 440266 w 2777066"/>
              <a:gd name="connsiteY1" fmla="*/ 1608667 h 4597400"/>
              <a:gd name="connsiteX2" fmla="*/ 0 w 2777066"/>
              <a:gd name="connsiteY2" fmla="*/ 778933 h 4597400"/>
              <a:gd name="connsiteX3" fmla="*/ 922866 w 2777066"/>
              <a:gd name="connsiteY3" fmla="*/ 762000 h 4597400"/>
              <a:gd name="connsiteX4" fmla="*/ 1422400 w 2777066"/>
              <a:gd name="connsiteY4" fmla="*/ 0 h 4597400"/>
              <a:gd name="connsiteX5" fmla="*/ 2777066 w 2777066"/>
              <a:gd name="connsiteY5" fmla="*/ 2311400 h 4597400"/>
              <a:gd name="connsiteX6" fmla="*/ 1422400 w 2777066"/>
              <a:gd name="connsiteY6" fmla="*/ 4597400 h 4597400"/>
              <a:gd name="connsiteX7" fmla="*/ 42333 w 2777066"/>
              <a:gd name="connsiteY7" fmla="*/ 2286000 h 4597400"/>
              <a:gd name="connsiteX0" fmla="*/ 42333 w 2777066"/>
              <a:gd name="connsiteY0" fmla="*/ 2286000 h 4590653"/>
              <a:gd name="connsiteX1" fmla="*/ 440266 w 2777066"/>
              <a:gd name="connsiteY1" fmla="*/ 1608667 h 4590653"/>
              <a:gd name="connsiteX2" fmla="*/ 0 w 2777066"/>
              <a:gd name="connsiteY2" fmla="*/ 778933 h 4590653"/>
              <a:gd name="connsiteX3" fmla="*/ 922866 w 2777066"/>
              <a:gd name="connsiteY3" fmla="*/ 762000 h 4590653"/>
              <a:gd name="connsiteX4" fmla="*/ 1422400 w 2777066"/>
              <a:gd name="connsiteY4" fmla="*/ 0 h 4590653"/>
              <a:gd name="connsiteX5" fmla="*/ 2777066 w 2777066"/>
              <a:gd name="connsiteY5" fmla="*/ 2311400 h 4590653"/>
              <a:gd name="connsiteX6" fmla="*/ 1373991 w 2777066"/>
              <a:gd name="connsiteY6" fmla="*/ 4590653 h 4590653"/>
              <a:gd name="connsiteX7" fmla="*/ 42333 w 2777066"/>
              <a:gd name="connsiteY7" fmla="*/ 2286000 h 4590653"/>
              <a:gd name="connsiteX0" fmla="*/ 42333 w 2777066"/>
              <a:gd name="connsiteY0" fmla="*/ 2286000 h 4595132"/>
              <a:gd name="connsiteX1" fmla="*/ 440266 w 2777066"/>
              <a:gd name="connsiteY1" fmla="*/ 1608667 h 4595132"/>
              <a:gd name="connsiteX2" fmla="*/ 0 w 2777066"/>
              <a:gd name="connsiteY2" fmla="*/ 778933 h 4595132"/>
              <a:gd name="connsiteX3" fmla="*/ 922866 w 2777066"/>
              <a:gd name="connsiteY3" fmla="*/ 762000 h 4595132"/>
              <a:gd name="connsiteX4" fmla="*/ 1422400 w 2777066"/>
              <a:gd name="connsiteY4" fmla="*/ 0 h 4595132"/>
              <a:gd name="connsiteX5" fmla="*/ 2777066 w 2777066"/>
              <a:gd name="connsiteY5" fmla="*/ 2311400 h 4595132"/>
              <a:gd name="connsiteX6" fmla="*/ 1410486 w 2777066"/>
              <a:gd name="connsiteY6" fmla="*/ 4595132 h 4595132"/>
              <a:gd name="connsiteX7" fmla="*/ 42333 w 2777066"/>
              <a:gd name="connsiteY7" fmla="*/ 2286000 h 4595132"/>
              <a:gd name="connsiteX0" fmla="*/ 47776 w 2777066"/>
              <a:gd name="connsiteY0" fmla="*/ 2324100 h 4595132"/>
              <a:gd name="connsiteX1" fmla="*/ 440266 w 2777066"/>
              <a:gd name="connsiteY1" fmla="*/ 1608667 h 4595132"/>
              <a:gd name="connsiteX2" fmla="*/ 0 w 2777066"/>
              <a:gd name="connsiteY2" fmla="*/ 778933 h 4595132"/>
              <a:gd name="connsiteX3" fmla="*/ 922866 w 2777066"/>
              <a:gd name="connsiteY3" fmla="*/ 762000 h 4595132"/>
              <a:gd name="connsiteX4" fmla="*/ 1422400 w 2777066"/>
              <a:gd name="connsiteY4" fmla="*/ 0 h 4595132"/>
              <a:gd name="connsiteX5" fmla="*/ 2777066 w 2777066"/>
              <a:gd name="connsiteY5" fmla="*/ 2311400 h 4595132"/>
              <a:gd name="connsiteX6" fmla="*/ 1410486 w 2777066"/>
              <a:gd name="connsiteY6" fmla="*/ 4595132 h 4595132"/>
              <a:gd name="connsiteX7" fmla="*/ 47776 w 2777066"/>
              <a:gd name="connsiteY7" fmla="*/ 2324100 h 4595132"/>
              <a:gd name="connsiteX0" fmla="*/ 47776 w 2768023"/>
              <a:gd name="connsiteY0" fmla="*/ 2324100 h 4595132"/>
              <a:gd name="connsiteX1" fmla="*/ 440266 w 2768023"/>
              <a:gd name="connsiteY1" fmla="*/ 1608667 h 4595132"/>
              <a:gd name="connsiteX2" fmla="*/ 0 w 2768023"/>
              <a:gd name="connsiteY2" fmla="*/ 778933 h 4595132"/>
              <a:gd name="connsiteX3" fmla="*/ 922866 w 2768023"/>
              <a:gd name="connsiteY3" fmla="*/ 762000 h 4595132"/>
              <a:gd name="connsiteX4" fmla="*/ 1422400 w 2768023"/>
              <a:gd name="connsiteY4" fmla="*/ 0 h 4595132"/>
              <a:gd name="connsiteX5" fmla="*/ 2768023 w 2768023"/>
              <a:gd name="connsiteY5" fmla="*/ 2334135 h 4595132"/>
              <a:gd name="connsiteX6" fmla="*/ 1410486 w 2768023"/>
              <a:gd name="connsiteY6" fmla="*/ 4595132 h 4595132"/>
              <a:gd name="connsiteX7" fmla="*/ 47776 w 2768023"/>
              <a:gd name="connsiteY7" fmla="*/ 2324100 h 4595132"/>
              <a:gd name="connsiteX0" fmla="*/ 47776 w 2768023"/>
              <a:gd name="connsiteY0" fmla="*/ 2324100 h 4595132"/>
              <a:gd name="connsiteX1" fmla="*/ 440266 w 2768023"/>
              <a:gd name="connsiteY1" fmla="*/ 1608667 h 4595132"/>
              <a:gd name="connsiteX2" fmla="*/ 0 w 2768023"/>
              <a:gd name="connsiteY2" fmla="*/ 778933 h 4595132"/>
              <a:gd name="connsiteX3" fmla="*/ 917424 w 2768023"/>
              <a:gd name="connsiteY3" fmla="*/ 781050 h 4595132"/>
              <a:gd name="connsiteX4" fmla="*/ 1422400 w 2768023"/>
              <a:gd name="connsiteY4" fmla="*/ 0 h 4595132"/>
              <a:gd name="connsiteX5" fmla="*/ 2768023 w 2768023"/>
              <a:gd name="connsiteY5" fmla="*/ 2334135 h 4595132"/>
              <a:gd name="connsiteX6" fmla="*/ 1410486 w 2768023"/>
              <a:gd name="connsiteY6" fmla="*/ 4595132 h 4595132"/>
              <a:gd name="connsiteX7" fmla="*/ 47776 w 2768023"/>
              <a:gd name="connsiteY7" fmla="*/ 2324100 h 4595132"/>
              <a:gd name="connsiteX0" fmla="*/ 47776 w 2768023"/>
              <a:gd name="connsiteY0" fmla="*/ 2305050 h 4576082"/>
              <a:gd name="connsiteX1" fmla="*/ 440266 w 2768023"/>
              <a:gd name="connsiteY1" fmla="*/ 1589617 h 4576082"/>
              <a:gd name="connsiteX2" fmla="*/ 0 w 2768023"/>
              <a:gd name="connsiteY2" fmla="*/ 759883 h 4576082"/>
              <a:gd name="connsiteX3" fmla="*/ 917424 w 2768023"/>
              <a:gd name="connsiteY3" fmla="*/ 762000 h 4576082"/>
              <a:gd name="connsiteX4" fmla="*/ 1416957 w 2768023"/>
              <a:gd name="connsiteY4" fmla="*/ 0 h 4576082"/>
              <a:gd name="connsiteX5" fmla="*/ 2768023 w 2768023"/>
              <a:gd name="connsiteY5" fmla="*/ 2315085 h 4576082"/>
              <a:gd name="connsiteX6" fmla="*/ 1410486 w 2768023"/>
              <a:gd name="connsiteY6" fmla="*/ 4576082 h 4576082"/>
              <a:gd name="connsiteX7" fmla="*/ 47776 w 2768023"/>
              <a:gd name="connsiteY7" fmla="*/ 2305050 h 457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8023" h="4576082">
                <a:moveTo>
                  <a:pt x="47776" y="2305050"/>
                </a:moveTo>
                <a:lnTo>
                  <a:pt x="440266" y="1589617"/>
                </a:lnTo>
                <a:lnTo>
                  <a:pt x="0" y="759883"/>
                </a:lnTo>
                <a:lnTo>
                  <a:pt x="917424" y="762000"/>
                </a:lnTo>
                <a:lnTo>
                  <a:pt x="1416957" y="0"/>
                </a:lnTo>
                <a:lnTo>
                  <a:pt x="2768023" y="2315085"/>
                </a:lnTo>
                <a:lnTo>
                  <a:pt x="1410486" y="4576082"/>
                </a:lnTo>
                <a:lnTo>
                  <a:pt x="47776" y="2305050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Textfeld 56"/>
          <p:cNvSpPr txBox="1"/>
          <p:nvPr/>
        </p:nvSpPr>
        <p:spPr>
          <a:xfrm>
            <a:off x="2113498" y="2440186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>
                <a:solidFill>
                  <a:schemeClr val="bg1"/>
                </a:solidFill>
                <a:latin typeface="Arial Black" pitchFamily="34" charset="0"/>
              </a:rPr>
              <a:t>economy</a:t>
            </a:r>
            <a:endParaRPr lang="de-AT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 rot="18000000">
            <a:off x="3815330" y="5393923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mobility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3" name="Gleichschenkliges Dreieck 62"/>
          <p:cNvSpPr/>
          <p:nvPr/>
        </p:nvSpPr>
        <p:spPr>
          <a:xfrm>
            <a:off x="4699485" y="5757597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Gleichschenkliges Dreieck 63"/>
          <p:cNvSpPr/>
          <p:nvPr/>
        </p:nvSpPr>
        <p:spPr>
          <a:xfrm>
            <a:off x="5334818" y="4669010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Gleichschenkliges Dreieck 64"/>
          <p:cNvSpPr/>
          <p:nvPr/>
        </p:nvSpPr>
        <p:spPr>
          <a:xfrm rot="10800000">
            <a:off x="5326351" y="5719457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Gleichschenkliges Dreieck 65"/>
          <p:cNvSpPr/>
          <p:nvPr/>
        </p:nvSpPr>
        <p:spPr>
          <a:xfrm>
            <a:off x="5978695" y="5744858"/>
            <a:ext cx="1143139" cy="985465"/>
          </a:xfrm>
          <a:prstGeom prst="triangle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Textfeld 66"/>
          <p:cNvSpPr txBox="1"/>
          <p:nvPr/>
        </p:nvSpPr>
        <p:spPr>
          <a:xfrm>
            <a:off x="5525441" y="5304343"/>
            <a:ext cx="792088" cy="182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de-AT" sz="7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70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508507" y="5935481"/>
            <a:ext cx="792088" cy="27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>
                <a:solidFill>
                  <a:schemeClr val="bg1"/>
                </a:solidFill>
              </a:rPr>
              <a:t>r</a:t>
            </a:r>
            <a:r>
              <a:rPr lang="de-AT" sz="700" smtClean="0">
                <a:solidFill>
                  <a:schemeClr val="bg1"/>
                </a:solidFill>
              </a:rPr>
              <a:t>eal time </a:t>
            </a:r>
            <a:r>
              <a:rPr lang="de-AT" sz="700" err="1" smtClean="0">
                <a:solidFill>
                  <a:schemeClr val="bg1"/>
                </a:solidFill>
              </a:rPr>
              <a:t>information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186175" y="6371724"/>
            <a:ext cx="792088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</a:rPr>
              <a:t>short</a:t>
            </a:r>
            <a:r>
              <a:rPr lang="de-AT" sz="700" smtClean="0">
                <a:solidFill>
                  <a:schemeClr val="bg1"/>
                </a:solidFill>
              </a:rPr>
              <a:t> term parking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4919704" y="6367529"/>
            <a:ext cx="792088" cy="18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"/>
              </a:lnSpc>
            </a:pPr>
            <a:r>
              <a:rPr lang="de-AT" sz="700" err="1" smtClean="0">
                <a:solidFill>
                  <a:schemeClr val="bg1"/>
                </a:solidFill>
              </a:rPr>
              <a:t>parking</a:t>
            </a:r>
            <a:r>
              <a:rPr lang="de-AT" sz="700" smtClean="0">
                <a:solidFill>
                  <a:schemeClr val="bg1"/>
                </a:solidFill>
              </a:rPr>
              <a:t> </a:t>
            </a:r>
            <a:r>
              <a:rPr lang="de-AT" sz="700" err="1" smtClean="0">
                <a:solidFill>
                  <a:schemeClr val="bg1"/>
                </a:solidFill>
              </a:rPr>
              <a:t>solution</a:t>
            </a:r>
            <a:endParaRPr lang="de-AT" sz="700">
              <a:solidFill>
                <a:schemeClr val="bg1"/>
              </a:solidFill>
            </a:endParaRPr>
          </a:p>
        </p:txBody>
      </p:sp>
      <p:sp>
        <p:nvSpPr>
          <p:cNvPr id="73" name="Parallelogramm 72"/>
          <p:cNvSpPr/>
          <p:nvPr/>
        </p:nvSpPr>
        <p:spPr>
          <a:xfrm flipH="1">
            <a:off x="3336865" y="4582845"/>
            <a:ext cx="3881172" cy="2221816"/>
          </a:xfrm>
          <a:prstGeom prst="parallelogram">
            <a:avLst>
              <a:gd name="adj" fmla="val 57805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Textfeld 73"/>
          <p:cNvSpPr txBox="1"/>
          <p:nvPr/>
        </p:nvSpPr>
        <p:spPr>
          <a:xfrm rot="3600000">
            <a:off x="3879738" y="3378523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social</a:t>
            </a:r>
            <a:r>
              <a:rPr lang="de-AT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action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2079915" y="6445126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sports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 rot="3600000">
            <a:off x="266109" y="5420067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society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 rot="18000000">
            <a:off x="294096" y="3463002"/>
            <a:ext cx="248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err="1" smtClean="0">
                <a:solidFill>
                  <a:schemeClr val="bg1"/>
                </a:solidFill>
                <a:latin typeface="Arial Black" pitchFamily="34" charset="0"/>
              </a:rPr>
              <a:t>culture</a:t>
            </a:r>
            <a:endParaRPr lang="de-AT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85" name="Gerade Verbindung mit Pfeil 84"/>
          <p:cNvCxnSpPr/>
          <p:nvPr/>
        </p:nvCxnSpPr>
        <p:spPr>
          <a:xfrm flipH="1" flipV="1">
            <a:off x="2727987" y="2276872"/>
            <a:ext cx="583282" cy="15104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flipV="1">
            <a:off x="3311517" y="2178050"/>
            <a:ext cx="22225" cy="24765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flipV="1">
            <a:off x="3317073" y="2276476"/>
            <a:ext cx="616744" cy="152399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 flipV="1">
            <a:off x="5265201" y="5486400"/>
            <a:ext cx="364066" cy="5926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5256734" y="5537200"/>
            <a:ext cx="16933" cy="635000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 flipH="1">
            <a:off x="5959467" y="5562600"/>
            <a:ext cx="228600" cy="31326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 flipV="1">
            <a:off x="5637734" y="6604000"/>
            <a:ext cx="626533" cy="1693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echseck 107"/>
          <p:cNvSpPr/>
          <p:nvPr/>
        </p:nvSpPr>
        <p:spPr>
          <a:xfrm>
            <a:off x="2156195" y="3606884"/>
            <a:ext cx="2338820" cy="2016224"/>
          </a:xfrm>
          <a:prstGeom prst="hexagon">
            <a:avLst>
              <a:gd name="adj" fmla="val 27940"/>
              <a:gd name="vf" fmla="val 115470"/>
            </a:avLst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smtClean="0">
                <a:latin typeface="Arial Black" pitchFamily="34" charset="0"/>
              </a:rPr>
              <a:t>digital </a:t>
            </a:r>
            <a:r>
              <a:rPr lang="de-AT" sz="2800" err="1" smtClean="0">
                <a:latin typeface="Arial Black" pitchFamily="34" charset="0"/>
              </a:rPr>
              <a:t>city</a:t>
            </a:r>
            <a:endParaRPr lang="de-AT" sz="2800">
              <a:latin typeface="Arial Black" pitchFamily="34" charset="0"/>
            </a:endParaRPr>
          </a:p>
        </p:txBody>
      </p:sp>
      <p:pic>
        <p:nvPicPr>
          <p:cNvPr id="109" name="Grafik 108" descr="villach-stadtmarketing-links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1875696" cy="445058"/>
          </a:xfrm>
          <a:prstGeom prst="rect">
            <a:avLst/>
          </a:prstGeom>
        </p:spPr>
      </p:pic>
      <p:cxnSp>
        <p:nvCxnSpPr>
          <p:cNvPr id="110" name="Gerade Verbindung mit Pfeil 109"/>
          <p:cNvCxnSpPr/>
          <p:nvPr/>
        </p:nvCxnSpPr>
        <p:spPr>
          <a:xfrm flipV="1">
            <a:off x="3978234" y="3871356"/>
            <a:ext cx="570015" cy="356261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>
            <a:off x="4043295" y="4979363"/>
            <a:ext cx="567708" cy="329357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>
            <a:off x="3319575" y="5408394"/>
            <a:ext cx="8668" cy="680383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 flipH="1">
            <a:off x="2071484" y="4957695"/>
            <a:ext cx="511371" cy="34235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/>
          <p:nvPr/>
        </p:nvCxnSpPr>
        <p:spPr>
          <a:xfrm flipH="1" flipV="1">
            <a:off x="2106154" y="3939287"/>
            <a:ext cx="511371" cy="299022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/>
          <p:nvPr/>
        </p:nvCxnSpPr>
        <p:spPr>
          <a:xfrm flipH="1" flipV="1">
            <a:off x="3315242" y="3254571"/>
            <a:ext cx="4333" cy="567708"/>
          </a:xfrm>
          <a:prstGeom prst="straightConnector1">
            <a:avLst/>
          </a:prstGeom>
          <a:ln w="95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leichschenkliges Dreieck 130"/>
          <p:cNvSpPr/>
          <p:nvPr/>
        </p:nvSpPr>
        <p:spPr>
          <a:xfrm rot="10800000">
            <a:off x="4572000" y="188640"/>
            <a:ext cx="1169410" cy="1008112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2" name="Gleichschenkliges Dreieck 131"/>
          <p:cNvSpPr/>
          <p:nvPr/>
        </p:nvSpPr>
        <p:spPr>
          <a:xfrm>
            <a:off x="5364088" y="-459432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3" name="Gleichschenkliges Dreieck 132"/>
          <p:cNvSpPr/>
          <p:nvPr/>
        </p:nvSpPr>
        <p:spPr>
          <a:xfrm rot="10800000">
            <a:off x="6660232" y="4077072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4" name="Gleichschenkliges Dreieck 133"/>
          <p:cNvSpPr/>
          <p:nvPr/>
        </p:nvSpPr>
        <p:spPr>
          <a:xfrm rot="10800000">
            <a:off x="5508104" y="1340768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6" name="Gleichschenkliges Dreieck 135"/>
          <p:cNvSpPr/>
          <p:nvPr/>
        </p:nvSpPr>
        <p:spPr>
          <a:xfrm rot="10800000">
            <a:off x="6408712" y="38983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Textfeld 70"/>
          <p:cNvSpPr txBox="1"/>
          <p:nvPr/>
        </p:nvSpPr>
        <p:spPr>
          <a:xfrm>
            <a:off x="4644008" y="495722"/>
            <a:ext cx="4248472" cy="79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700"/>
              </a:lnSpc>
            </a:pPr>
            <a:r>
              <a:rPr lang="de-AT" sz="2800" b="1" dirty="0" err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</a:t>
            </a:r>
            <a:r>
              <a:rPr lang="de-AT" sz="28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ostumer</a:t>
            </a: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relation</a:t>
            </a: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management</a:t>
            </a:r>
            <a:endParaRPr lang="de-AT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7" name="Grafik 76" descr="Key Fob 20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628800"/>
            <a:ext cx="2355025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7866063" y="3467959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" name="Rechteck 7"/>
          <p:cNvSpPr>
            <a:spLocks noChangeArrowheads="1"/>
          </p:cNvSpPr>
          <p:nvPr/>
        </p:nvSpPr>
        <p:spPr bwMode="auto">
          <a:xfrm>
            <a:off x="6281021" y="5417641"/>
            <a:ext cx="3024188" cy="72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</a:pP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keyfobs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or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cards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with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NFC-chips</a:t>
            </a:r>
            <a:endParaRPr lang="de-DE" altLang="de-DE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Arc 62"/>
          <p:cNvSpPr>
            <a:spLocks/>
          </p:cNvSpPr>
          <p:nvPr/>
        </p:nvSpPr>
        <p:spPr bwMode="auto">
          <a:xfrm rot="15036164" flipV="1">
            <a:off x="3651864" y="2868065"/>
            <a:ext cx="3226321" cy="4454700"/>
          </a:xfrm>
          <a:custGeom>
            <a:avLst/>
            <a:gdLst>
              <a:gd name="T0" fmla="*/ 2147483647 w 21600"/>
              <a:gd name="T1" fmla="*/ 2147483647 h 25486"/>
              <a:gd name="T2" fmla="*/ 2147483647 w 21600"/>
              <a:gd name="T3" fmla="*/ 0 h 25486"/>
              <a:gd name="T4" fmla="*/ 2147483647 w 21600"/>
              <a:gd name="T5" fmla="*/ 2147483647 h 25486"/>
              <a:gd name="T6" fmla="*/ 0 60000 65536"/>
              <a:gd name="T7" fmla="*/ 0 60000 65536"/>
              <a:gd name="T8" fmla="*/ 0 60000 65536"/>
              <a:gd name="T9" fmla="*/ 0 w 21600"/>
              <a:gd name="T10" fmla="*/ 0 h 25486"/>
              <a:gd name="T11" fmla="*/ 21600 w 21600"/>
              <a:gd name="T12" fmla="*/ 25486 h 25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86" fill="none" extrusionOk="0">
                <a:moveTo>
                  <a:pt x="17361" y="25486"/>
                </a:moveTo>
                <a:cubicBezTo>
                  <a:pt x="7266" y="23466"/>
                  <a:pt x="0" y="14601"/>
                  <a:pt x="0" y="4306"/>
                </a:cubicBezTo>
                <a:cubicBezTo>
                  <a:pt x="-1" y="2859"/>
                  <a:pt x="145" y="1417"/>
                  <a:pt x="433" y="-1"/>
                </a:cubicBezTo>
              </a:path>
              <a:path w="21600" h="25486" stroke="0" extrusionOk="0">
                <a:moveTo>
                  <a:pt x="17361" y="25486"/>
                </a:moveTo>
                <a:cubicBezTo>
                  <a:pt x="7266" y="23466"/>
                  <a:pt x="0" y="14601"/>
                  <a:pt x="0" y="4306"/>
                </a:cubicBezTo>
                <a:cubicBezTo>
                  <a:pt x="-1" y="2859"/>
                  <a:pt x="145" y="1417"/>
                  <a:pt x="433" y="-1"/>
                </a:cubicBezTo>
                <a:lnTo>
                  <a:pt x="21600" y="430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" name="Rechteck 7"/>
          <p:cNvSpPr>
            <a:spLocks noChangeArrowheads="1"/>
          </p:cNvSpPr>
          <p:nvPr/>
        </p:nvSpPr>
        <p:spPr bwMode="auto">
          <a:xfrm>
            <a:off x="290592" y="4929380"/>
            <a:ext cx="48783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</a:pPr>
            <a:r>
              <a:rPr lang="de-DE" altLang="de-DE" dirty="0" err="1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hops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tablets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with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 SIM-card</a:t>
            </a:r>
            <a:endParaRPr lang="de-DE" altLang="de-DE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564">
            <a:off x="7499270" y="4476937"/>
            <a:ext cx="1378112" cy="87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1) STADTMARKETING GESMBH\b) WERBUNG &amp; ANGEBOTSGRUPPEN\City Bonus\Relaunch 2014\Key Fobs\Final\Sample Key Fob Alph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43"/>
          <a:stretch/>
        </p:blipFill>
        <p:spPr bwMode="auto">
          <a:xfrm rot="20304108">
            <a:off x="7718653" y="2669078"/>
            <a:ext cx="1156567" cy="21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7"/>
          <p:cNvSpPr>
            <a:spLocks noChangeArrowheads="1"/>
          </p:cNvSpPr>
          <p:nvPr/>
        </p:nvSpPr>
        <p:spPr bwMode="auto">
          <a:xfrm>
            <a:off x="1553916" y="5929357"/>
            <a:ext cx="4440484" cy="75713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de-DE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r>
              <a:rPr lang="de-DE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r>
              <a:rPr lang="de-DE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Internet</a:t>
            </a:r>
            <a:endParaRPr lang="de-DE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de-DE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xpandable</a:t>
            </a:r>
            <a:r>
              <a:rPr lang="de-DE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leichschenkliges Dreieck 11"/>
          <p:cNvSpPr/>
          <p:nvPr/>
        </p:nvSpPr>
        <p:spPr>
          <a:xfrm rot="10800000">
            <a:off x="251520" y="188640"/>
            <a:ext cx="1440160" cy="1241517"/>
          </a:xfrm>
          <a:prstGeom prst="triangle">
            <a:avLst/>
          </a:prstGeom>
          <a:blipFill dpi="0" rotWithShape="0">
            <a:blip r:embed="rId5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7"/>
          <p:cNvSpPr>
            <a:spLocks noChangeArrowheads="1"/>
          </p:cNvSpPr>
          <p:nvPr/>
        </p:nvSpPr>
        <p:spPr bwMode="auto">
          <a:xfrm>
            <a:off x="-747514" y="1350833"/>
            <a:ext cx="4878388" cy="10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r" eaLnBrk="1" hangingPunct="1">
              <a:lnSpc>
                <a:spcPct val="120000"/>
              </a:lnSpc>
            </a:pPr>
            <a:r>
              <a:rPr lang="de-DE" altLang="de-DE" dirty="0" err="1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arking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machines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with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 CITY BONUS 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function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b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(NFC-Reader)</a:t>
            </a:r>
            <a:endParaRPr lang="de-DE" altLang="de-DE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r="4770"/>
          <a:stretch/>
        </p:blipFill>
        <p:spPr>
          <a:xfrm>
            <a:off x="4195327" y="1227489"/>
            <a:ext cx="1674944" cy="2500620"/>
          </a:xfrm>
          <a:prstGeom prst="rect">
            <a:avLst/>
          </a:prstGeom>
        </p:spPr>
      </p:pic>
      <p:sp>
        <p:nvSpPr>
          <p:cNvPr id="43" name="Arc 62"/>
          <p:cNvSpPr>
            <a:spLocks/>
          </p:cNvSpPr>
          <p:nvPr/>
        </p:nvSpPr>
        <p:spPr bwMode="auto">
          <a:xfrm rot="19574352" flipH="1" flipV="1">
            <a:off x="6050855" y="1525306"/>
            <a:ext cx="2009961" cy="2086589"/>
          </a:xfrm>
          <a:custGeom>
            <a:avLst/>
            <a:gdLst>
              <a:gd name="T0" fmla="*/ 2147483647 w 21600"/>
              <a:gd name="T1" fmla="*/ 2147483647 h 25486"/>
              <a:gd name="T2" fmla="*/ 2147483647 w 21600"/>
              <a:gd name="T3" fmla="*/ 0 h 25486"/>
              <a:gd name="T4" fmla="*/ 2147483647 w 21600"/>
              <a:gd name="T5" fmla="*/ 2147483647 h 25486"/>
              <a:gd name="T6" fmla="*/ 0 60000 65536"/>
              <a:gd name="T7" fmla="*/ 0 60000 65536"/>
              <a:gd name="T8" fmla="*/ 0 60000 65536"/>
              <a:gd name="T9" fmla="*/ 0 w 21600"/>
              <a:gd name="T10" fmla="*/ 0 h 25486"/>
              <a:gd name="T11" fmla="*/ 21600 w 21600"/>
              <a:gd name="T12" fmla="*/ 25486 h 25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86" fill="none" extrusionOk="0">
                <a:moveTo>
                  <a:pt x="17361" y="25486"/>
                </a:moveTo>
                <a:cubicBezTo>
                  <a:pt x="7266" y="23466"/>
                  <a:pt x="0" y="14601"/>
                  <a:pt x="0" y="4306"/>
                </a:cubicBezTo>
                <a:cubicBezTo>
                  <a:pt x="-1" y="2859"/>
                  <a:pt x="145" y="1417"/>
                  <a:pt x="433" y="-1"/>
                </a:cubicBezTo>
              </a:path>
              <a:path w="21600" h="25486" stroke="0" extrusionOk="0">
                <a:moveTo>
                  <a:pt x="17361" y="25486"/>
                </a:moveTo>
                <a:cubicBezTo>
                  <a:pt x="7266" y="23466"/>
                  <a:pt x="0" y="14601"/>
                  <a:pt x="0" y="4306"/>
                </a:cubicBezTo>
                <a:cubicBezTo>
                  <a:pt x="-1" y="2859"/>
                  <a:pt x="145" y="1417"/>
                  <a:pt x="433" y="-1"/>
                </a:cubicBezTo>
                <a:lnTo>
                  <a:pt x="21600" y="4306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44" name="Rechteck 7"/>
          <p:cNvSpPr>
            <a:spLocks noChangeArrowheads="1"/>
          </p:cNvSpPr>
          <p:nvPr/>
        </p:nvSpPr>
        <p:spPr bwMode="auto">
          <a:xfrm>
            <a:off x="4130874" y="1525715"/>
            <a:ext cx="487838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r" eaLnBrk="1" hangingPunct="1">
              <a:lnSpc>
                <a:spcPct val="120000"/>
              </a:lnSpc>
            </a:pP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customer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uses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points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for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b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free</a:t>
            </a:r>
            <a:r>
              <a:rPr lang="de-DE" altLang="de-DE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DE" altLang="de-DE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parking</a:t>
            </a:r>
            <a:endParaRPr lang="de-DE" altLang="de-DE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2555776" y="313938"/>
            <a:ext cx="6267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AT" sz="2400" b="1" dirty="0" err="1">
                <a:solidFill>
                  <a:schemeClr val="bg1"/>
                </a:solidFill>
                <a:latin typeface="Arial Black" pitchFamily="34" charset="0"/>
              </a:rPr>
              <a:t>c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ustomer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relation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management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r">
              <a:buNone/>
            </a:pP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CITY BONUS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1" y="2994477"/>
            <a:ext cx="2518021" cy="211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 descr="Key Fob 2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628800"/>
            <a:ext cx="2355025" cy="3789040"/>
          </a:xfrm>
          <a:prstGeom prst="rect">
            <a:avLst/>
          </a:prstGeom>
        </p:spPr>
      </p:pic>
      <p:sp>
        <p:nvSpPr>
          <p:cNvPr id="7" name="Gleichschenkliges Dreieck 6"/>
          <p:cNvSpPr/>
          <p:nvPr/>
        </p:nvSpPr>
        <p:spPr>
          <a:xfrm>
            <a:off x="2689282" y="-1571932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Gleichschenkliges Dreieck 7"/>
          <p:cNvSpPr/>
          <p:nvPr/>
        </p:nvSpPr>
        <p:spPr>
          <a:xfrm>
            <a:off x="5652120" y="141277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Gleichschenkliges Dreieck 8"/>
          <p:cNvSpPr/>
          <p:nvPr/>
        </p:nvSpPr>
        <p:spPr>
          <a:xfrm>
            <a:off x="3059832" y="-1107504"/>
            <a:ext cx="3024336" cy="2607186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Gleichschenkliges Dreieck 9"/>
          <p:cNvSpPr/>
          <p:nvPr/>
        </p:nvSpPr>
        <p:spPr>
          <a:xfrm rot="10800000">
            <a:off x="5724128" y="0"/>
            <a:ext cx="1169410" cy="1008112"/>
          </a:xfrm>
          <a:prstGeom prst="triangle">
            <a:avLst/>
          </a:prstGeom>
          <a:solidFill>
            <a:srgbClr val="54A26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Gleichschenkliges Dreieck 10"/>
          <p:cNvSpPr/>
          <p:nvPr/>
        </p:nvSpPr>
        <p:spPr>
          <a:xfrm>
            <a:off x="6588224" y="-387424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Gleichschenkliges Dreieck 11"/>
          <p:cNvSpPr/>
          <p:nvPr/>
        </p:nvSpPr>
        <p:spPr>
          <a:xfrm rot="10800000">
            <a:off x="7668344" y="4005064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Gleichschenkliges Dreieck 12"/>
          <p:cNvSpPr/>
          <p:nvPr/>
        </p:nvSpPr>
        <p:spPr>
          <a:xfrm rot="10800000">
            <a:off x="7523312" y="1340768"/>
            <a:ext cx="1620688" cy="1397145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Gleichschenkliges Dreieck 13"/>
          <p:cNvSpPr/>
          <p:nvPr/>
        </p:nvSpPr>
        <p:spPr>
          <a:xfrm rot="10800000">
            <a:off x="7416824" y="3826335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Gleichschenkliges Dreieck 15"/>
          <p:cNvSpPr/>
          <p:nvPr/>
        </p:nvSpPr>
        <p:spPr>
          <a:xfrm>
            <a:off x="35496" y="35730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leichschenkliges Dreieck 16"/>
          <p:cNvSpPr/>
          <p:nvPr/>
        </p:nvSpPr>
        <p:spPr>
          <a:xfrm>
            <a:off x="-1404664" y="2348880"/>
            <a:ext cx="3024336" cy="2607186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 rot="10800000">
            <a:off x="35496" y="1988840"/>
            <a:ext cx="1169410" cy="1008112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827584" y="1340768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Gleichschenkliges Dreieck 19"/>
          <p:cNvSpPr/>
          <p:nvPr/>
        </p:nvSpPr>
        <p:spPr>
          <a:xfrm rot="10800000">
            <a:off x="1331640" y="5949280"/>
            <a:ext cx="1620688" cy="1397145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Gleichschenkliges Dreieck 20"/>
          <p:cNvSpPr/>
          <p:nvPr/>
        </p:nvSpPr>
        <p:spPr>
          <a:xfrm rot="10800000">
            <a:off x="971600" y="3140968"/>
            <a:ext cx="1620688" cy="1397145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1872208" y="56985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3" name="Grafik 22" descr="villach-stadtmarketing-links-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7272"/>
            <a:ext cx="1875696" cy="445058"/>
          </a:xfrm>
          <a:prstGeom prst="rect">
            <a:avLst/>
          </a:prstGeom>
        </p:spPr>
      </p:pic>
      <p:sp>
        <p:nvSpPr>
          <p:cNvPr id="24" name="Gleichschenkliges Dreieck 23"/>
          <p:cNvSpPr/>
          <p:nvPr/>
        </p:nvSpPr>
        <p:spPr>
          <a:xfrm>
            <a:off x="6300192" y="4797152"/>
            <a:ext cx="3024336" cy="2607186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0" y="317798"/>
            <a:ext cx="9144000" cy="792088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30" name="Gleichschenkliges Dreieck 29"/>
          <p:cNvSpPr/>
          <p:nvPr/>
        </p:nvSpPr>
        <p:spPr>
          <a:xfrm rot="10800000">
            <a:off x="251520" y="188640"/>
            <a:ext cx="1440160" cy="1241517"/>
          </a:xfrm>
          <a:prstGeom prst="triangle">
            <a:avLst/>
          </a:prstGeom>
          <a:blipFill dpi="0" rotWithShape="0">
            <a:blip r:embed="rId5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 27"/>
          <p:cNvSpPr/>
          <p:nvPr/>
        </p:nvSpPr>
        <p:spPr>
          <a:xfrm>
            <a:off x="2555776" y="313938"/>
            <a:ext cx="6267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AT" sz="2400" b="1" dirty="0" err="1">
                <a:solidFill>
                  <a:schemeClr val="bg1"/>
                </a:solidFill>
                <a:latin typeface="Arial Black" pitchFamily="34" charset="0"/>
              </a:rPr>
              <a:t>c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ustomer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relation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management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r">
              <a:buNone/>
            </a:pP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CITY BONUS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55576" y="1916832"/>
            <a:ext cx="6336704" cy="381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2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USP =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keyfob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supporting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medium</a:t>
            </a:r>
          </a:p>
          <a:p>
            <a:pPr marL="361950" indent="-361950">
              <a:spcAft>
                <a:spcPts val="12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hopping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collecting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points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parking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1950" indent="-361950">
              <a:spcAft>
                <a:spcPts val="12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ore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15.000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participants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valuable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de-AT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spcAft>
                <a:spcPts val="12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42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mio.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collected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BONUS-points – </a:t>
            </a:r>
            <a:b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34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mio.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converted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BONUS-points</a:t>
            </a:r>
          </a:p>
          <a:p>
            <a:pPr marL="361950" indent="-361950">
              <a:spcAft>
                <a:spcPts val="1200"/>
              </a:spcAft>
              <a:buClr>
                <a:schemeClr val="bg1"/>
              </a:buClr>
              <a:buFont typeface="Webdings" pitchFamily="18" charset="2"/>
              <a:buChar char=""/>
            </a:pP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&gt;118.000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parking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hours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</a:t>
            </a:r>
            <a:b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€ 215.000,-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cashed</a:t>
            </a:r>
            <a:r>
              <a:rPr lang="de-AT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Villach </a:t>
            </a:r>
            <a:r>
              <a:rPr lang="de-AT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vouchers</a:t>
            </a:r>
            <a:endParaRPr lang="de-AT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lnSpc>
                <a:spcPts val="1900"/>
              </a:lnSpc>
              <a:spcAft>
                <a:spcPts val="1200"/>
              </a:spcAft>
              <a:buClr>
                <a:schemeClr val="bg1"/>
              </a:buClr>
              <a:buFont typeface="Webdings" pitchFamily="18" charset="2"/>
              <a:buChar char=""/>
            </a:pPr>
            <a:endParaRPr lang="de-AT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leichschenkliges Dreieck 13"/>
          <p:cNvSpPr/>
          <p:nvPr/>
        </p:nvSpPr>
        <p:spPr>
          <a:xfrm rot="10800000">
            <a:off x="7416824" y="3826335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Freihandform 38"/>
          <p:cNvSpPr/>
          <p:nvPr/>
        </p:nvSpPr>
        <p:spPr>
          <a:xfrm>
            <a:off x="5107026" y="2198308"/>
            <a:ext cx="3011412" cy="3174908"/>
          </a:xfrm>
          <a:custGeom>
            <a:avLst/>
            <a:gdLst>
              <a:gd name="connsiteX0" fmla="*/ 0 w 2934890"/>
              <a:gd name="connsiteY0" fmla="*/ 293489 h 4064000"/>
              <a:gd name="connsiteX1" fmla="*/ 293489 w 2934890"/>
              <a:gd name="connsiteY1" fmla="*/ 0 h 4064000"/>
              <a:gd name="connsiteX2" fmla="*/ 2641401 w 2934890"/>
              <a:gd name="connsiteY2" fmla="*/ 0 h 4064000"/>
              <a:gd name="connsiteX3" fmla="*/ 2934890 w 2934890"/>
              <a:gd name="connsiteY3" fmla="*/ 293489 h 4064000"/>
              <a:gd name="connsiteX4" fmla="*/ 2934890 w 2934890"/>
              <a:gd name="connsiteY4" fmla="*/ 3770511 h 4064000"/>
              <a:gd name="connsiteX5" fmla="*/ 2641401 w 2934890"/>
              <a:gd name="connsiteY5" fmla="*/ 4064000 h 4064000"/>
              <a:gd name="connsiteX6" fmla="*/ 293489 w 2934890"/>
              <a:gd name="connsiteY6" fmla="*/ 4064000 h 4064000"/>
              <a:gd name="connsiteX7" fmla="*/ 0 w 2934890"/>
              <a:gd name="connsiteY7" fmla="*/ 3770511 h 4064000"/>
              <a:gd name="connsiteX8" fmla="*/ 0 w 2934890"/>
              <a:gd name="connsiteY8" fmla="*/ 293489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890" h="4064000">
                <a:moveTo>
                  <a:pt x="0" y="293489"/>
                </a:moveTo>
                <a:cubicBezTo>
                  <a:pt x="0" y="131400"/>
                  <a:pt x="131400" y="0"/>
                  <a:pt x="293489" y="0"/>
                </a:cubicBezTo>
                <a:lnTo>
                  <a:pt x="2641401" y="0"/>
                </a:lnTo>
                <a:cubicBezTo>
                  <a:pt x="2803490" y="0"/>
                  <a:pt x="2934890" y="131400"/>
                  <a:pt x="2934890" y="293489"/>
                </a:cubicBezTo>
                <a:lnTo>
                  <a:pt x="2934890" y="3770511"/>
                </a:lnTo>
                <a:cubicBezTo>
                  <a:pt x="2934890" y="3932600"/>
                  <a:pt x="2803490" y="4064000"/>
                  <a:pt x="2641401" y="4064000"/>
                </a:cubicBezTo>
                <a:lnTo>
                  <a:pt x="293489" y="4064000"/>
                </a:lnTo>
                <a:cubicBezTo>
                  <a:pt x="131400" y="4064000"/>
                  <a:pt x="0" y="3932600"/>
                  <a:pt x="0" y="3770511"/>
                </a:cubicBezTo>
                <a:lnTo>
                  <a:pt x="0" y="293489"/>
                </a:lnTo>
                <a:close/>
              </a:path>
            </a:pathLst>
          </a:custGeom>
          <a:solidFill>
            <a:srgbClr val="C00000">
              <a:alpha val="67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29819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3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ihandform 37"/>
          <p:cNvSpPr/>
          <p:nvPr/>
        </p:nvSpPr>
        <p:spPr>
          <a:xfrm>
            <a:off x="2674976" y="4028120"/>
            <a:ext cx="2203102" cy="1345096"/>
          </a:xfrm>
          <a:custGeom>
            <a:avLst/>
            <a:gdLst>
              <a:gd name="connsiteX0" fmla="*/ 0 w 2934890"/>
              <a:gd name="connsiteY0" fmla="*/ 293489 h 4064000"/>
              <a:gd name="connsiteX1" fmla="*/ 293489 w 2934890"/>
              <a:gd name="connsiteY1" fmla="*/ 0 h 4064000"/>
              <a:gd name="connsiteX2" fmla="*/ 2641401 w 2934890"/>
              <a:gd name="connsiteY2" fmla="*/ 0 h 4064000"/>
              <a:gd name="connsiteX3" fmla="*/ 2934890 w 2934890"/>
              <a:gd name="connsiteY3" fmla="*/ 293489 h 4064000"/>
              <a:gd name="connsiteX4" fmla="*/ 2934890 w 2934890"/>
              <a:gd name="connsiteY4" fmla="*/ 3770511 h 4064000"/>
              <a:gd name="connsiteX5" fmla="*/ 2641401 w 2934890"/>
              <a:gd name="connsiteY5" fmla="*/ 4064000 h 4064000"/>
              <a:gd name="connsiteX6" fmla="*/ 293489 w 2934890"/>
              <a:gd name="connsiteY6" fmla="*/ 4064000 h 4064000"/>
              <a:gd name="connsiteX7" fmla="*/ 0 w 2934890"/>
              <a:gd name="connsiteY7" fmla="*/ 3770511 h 4064000"/>
              <a:gd name="connsiteX8" fmla="*/ 0 w 2934890"/>
              <a:gd name="connsiteY8" fmla="*/ 293489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890" h="4064000">
                <a:moveTo>
                  <a:pt x="0" y="293489"/>
                </a:moveTo>
                <a:cubicBezTo>
                  <a:pt x="0" y="131400"/>
                  <a:pt x="131400" y="0"/>
                  <a:pt x="293489" y="0"/>
                </a:cubicBezTo>
                <a:lnTo>
                  <a:pt x="2641401" y="0"/>
                </a:lnTo>
                <a:cubicBezTo>
                  <a:pt x="2803490" y="0"/>
                  <a:pt x="2934890" y="131400"/>
                  <a:pt x="2934890" y="293489"/>
                </a:cubicBezTo>
                <a:lnTo>
                  <a:pt x="2934890" y="3770511"/>
                </a:lnTo>
                <a:cubicBezTo>
                  <a:pt x="2934890" y="3932600"/>
                  <a:pt x="2803490" y="4064000"/>
                  <a:pt x="2641401" y="4064000"/>
                </a:cubicBezTo>
                <a:lnTo>
                  <a:pt x="293489" y="4064000"/>
                </a:lnTo>
                <a:cubicBezTo>
                  <a:pt x="131400" y="4064000"/>
                  <a:pt x="0" y="3932600"/>
                  <a:pt x="0" y="3770511"/>
                </a:cubicBezTo>
                <a:lnTo>
                  <a:pt x="0" y="293489"/>
                </a:lnTo>
                <a:close/>
              </a:path>
            </a:pathLst>
          </a:custGeom>
          <a:solidFill>
            <a:srgbClr val="C00000">
              <a:alpha val="67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29819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3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reihandform 35"/>
          <p:cNvSpPr/>
          <p:nvPr/>
        </p:nvSpPr>
        <p:spPr>
          <a:xfrm>
            <a:off x="614610" y="4276970"/>
            <a:ext cx="1977678" cy="1125240"/>
          </a:xfrm>
          <a:custGeom>
            <a:avLst/>
            <a:gdLst>
              <a:gd name="connsiteX0" fmla="*/ 0 w 2934890"/>
              <a:gd name="connsiteY0" fmla="*/ 293489 h 4064000"/>
              <a:gd name="connsiteX1" fmla="*/ 293489 w 2934890"/>
              <a:gd name="connsiteY1" fmla="*/ 0 h 4064000"/>
              <a:gd name="connsiteX2" fmla="*/ 2641401 w 2934890"/>
              <a:gd name="connsiteY2" fmla="*/ 0 h 4064000"/>
              <a:gd name="connsiteX3" fmla="*/ 2934890 w 2934890"/>
              <a:gd name="connsiteY3" fmla="*/ 293489 h 4064000"/>
              <a:gd name="connsiteX4" fmla="*/ 2934890 w 2934890"/>
              <a:gd name="connsiteY4" fmla="*/ 3770511 h 4064000"/>
              <a:gd name="connsiteX5" fmla="*/ 2641401 w 2934890"/>
              <a:gd name="connsiteY5" fmla="*/ 4064000 h 4064000"/>
              <a:gd name="connsiteX6" fmla="*/ 293489 w 2934890"/>
              <a:gd name="connsiteY6" fmla="*/ 4064000 h 4064000"/>
              <a:gd name="connsiteX7" fmla="*/ 0 w 2934890"/>
              <a:gd name="connsiteY7" fmla="*/ 3770511 h 4064000"/>
              <a:gd name="connsiteX8" fmla="*/ 0 w 2934890"/>
              <a:gd name="connsiteY8" fmla="*/ 293489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890" h="4064000">
                <a:moveTo>
                  <a:pt x="0" y="293489"/>
                </a:moveTo>
                <a:cubicBezTo>
                  <a:pt x="0" y="131400"/>
                  <a:pt x="131400" y="0"/>
                  <a:pt x="293489" y="0"/>
                </a:cubicBezTo>
                <a:lnTo>
                  <a:pt x="2641401" y="0"/>
                </a:lnTo>
                <a:cubicBezTo>
                  <a:pt x="2803490" y="0"/>
                  <a:pt x="2934890" y="131400"/>
                  <a:pt x="2934890" y="293489"/>
                </a:cubicBezTo>
                <a:lnTo>
                  <a:pt x="2934890" y="3770511"/>
                </a:lnTo>
                <a:cubicBezTo>
                  <a:pt x="2934890" y="3932600"/>
                  <a:pt x="2803490" y="4064000"/>
                  <a:pt x="2641401" y="4064000"/>
                </a:cubicBezTo>
                <a:lnTo>
                  <a:pt x="293489" y="4064000"/>
                </a:lnTo>
                <a:cubicBezTo>
                  <a:pt x="131400" y="4064000"/>
                  <a:pt x="0" y="3932600"/>
                  <a:pt x="0" y="3770511"/>
                </a:cubicBezTo>
                <a:lnTo>
                  <a:pt x="0" y="293489"/>
                </a:lnTo>
                <a:close/>
              </a:path>
            </a:pathLst>
          </a:custGeom>
          <a:solidFill>
            <a:srgbClr val="C00000">
              <a:alpha val="67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29819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AT" sz="3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Gleichschenkliges Dreieck 6"/>
          <p:cNvSpPr/>
          <p:nvPr/>
        </p:nvSpPr>
        <p:spPr>
          <a:xfrm>
            <a:off x="2689282" y="-1571932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Gleichschenkliges Dreieck 7"/>
          <p:cNvSpPr/>
          <p:nvPr/>
        </p:nvSpPr>
        <p:spPr>
          <a:xfrm>
            <a:off x="5652120" y="141277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Gleichschenkliges Dreieck 8"/>
          <p:cNvSpPr/>
          <p:nvPr/>
        </p:nvSpPr>
        <p:spPr>
          <a:xfrm>
            <a:off x="3059832" y="-1107504"/>
            <a:ext cx="3024336" cy="2607186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Gleichschenkliges Dreieck 9"/>
          <p:cNvSpPr/>
          <p:nvPr/>
        </p:nvSpPr>
        <p:spPr>
          <a:xfrm rot="10800000">
            <a:off x="5724128" y="0"/>
            <a:ext cx="1169410" cy="1008112"/>
          </a:xfrm>
          <a:prstGeom prst="triangle">
            <a:avLst/>
          </a:prstGeom>
          <a:solidFill>
            <a:srgbClr val="54A26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Gleichschenkliges Dreieck 10"/>
          <p:cNvSpPr/>
          <p:nvPr/>
        </p:nvSpPr>
        <p:spPr>
          <a:xfrm>
            <a:off x="6588224" y="-387424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Gleichschenkliges Dreieck 11"/>
          <p:cNvSpPr/>
          <p:nvPr/>
        </p:nvSpPr>
        <p:spPr>
          <a:xfrm rot="10800000">
            <a:off x="7668344" y="4005064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Gleichschenkliges Dreieck 12"/>
          <p:cNvSpPr/>
          <p:nvPr/>
        </p:nvSpPr>
        <p:spPr>
          <a:xfrm rot="10800000">
            <a:off x="7523312" y="1340768"/>
            <a:ext cx="1620688" cy="1397145"/>
          </a:xfrm>
          <a:prstGeom prst="triangle">
            <a:avLst/>
          </a:prstGeom>
          <a:solidFill>
            <a:srgbClr val="54A26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Gleichschenkliges Dreieck 15"/>
          <p:cNvSpPr/>
          <p:nvPr/>
        </p:nvSpPr>
        <p:spPr>
          <a:xfrm>
            <a:off x="35496" y="3573016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leichschenkliges Dreieck 16"/>
          <p:cNvSpPr/>
          <p:nvPr/>
        </p:nvSpPr>
        <p:spPr>
          <a:xfrm>
            <a:off x="-1404664" y="2420888"/>
            <a:ext cx="3024336" cy="2607186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 rot="10800000">
            <a:off x="35496" y="1988840"/>
            <a:ext cx="1169410" cy="1008112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Gleichschenkliges Dreieck 18"/>
          <p:cNvSpPr/>
          <p:nvPr/>
        </p:nvSpPr>
        <p:spPr>
          <a:xfrm>
            <a:off x="827584" y="1340768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Gleichschenkliges Dreieck 19"/>
          <p:cNvSpPr/>
          <p:nvPr/>
        </p:nvSpPr>
        <p:spPr>
          <a:xfrm rot="10800000">
            <a:off x="1331640" y="5949280"/>
            <a:ext cx="1620688" cy="1397145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Gleichschenkliges Dreieck 20"/>
          <p:cNvSpPr/>
          <p:nvPr/>
        </p:nvSpPr>
        <p:spPr>
          <a:xfrm rot="10800000">
            <a:off x="971600" y="3140968"/>
            <a:ext cx="1620688" cy="1397145"/>
          </a:xfrm>
          <a:prstGeom prst="triangle">
            <a:avLst/>
          </a:prstGeom>
          <a:solidFill>
            <a:srgbClr val="54A26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1872208" y="5698543"/>
            <a:ext cx="2123728" cy="1830802"/>
          </a:xfrm>
          <a:prstGeom prst="triangle">
            <a:avLst/>
          </a:prstGeom>
          <a:noFill/>
          <a:ln>
            <a:solidFill>
              <a:schemeClr val="bg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3" name="Grafik 22" descr="villach-stadtmarketing-links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93296"/>
            <a:ext cx="1875696" cy="445058"/>
          </a:xfrm>
          <a:prstGeom prst="rect">
            <a:avLst/>
          </a:prstGeom>
        </p:spPr>
      </p:pic>
      <p:sp>
        <p:nvSpPr>
          <p:cNvPr id="24" name="Gleichschenkliges Dreieck 23"/>
          <p:cNvSpPr/>
          <p:nvPr/>
        </p:nvSpPr>
        <p:spPr>
          <a:xfrm>
            <a:off x="6300192" y="4797152"/>
            <a:ext cx="3024336" cy="2607186"/>
          </a:xfrm>
          <a:prstGeom prst="triangle">
            <a:avLst/>
          </a:prstGeom>
          <a:solidFill>
            <a:srgbClr val="54A268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Rechteck 28"/>
          <p:cNvSpPr/>
          <p:nvPr/>
        </p:nvSpPr>
        <p:spPr>
          <a:xfrm>
            <a:off x="0" y="317798"/>
            <a:ext cx="9144000" cy="792088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30" name="Gleichschenkliges Dreieck 29"/>
          <p:cNvSpPr/>
          <p:nvPr/>
        </p:nvSpPr>
        <p:spPr>
          <a:xfrm rot="10800000">
            <a:off x="251520" y="188640"/>
            <a:ext cx="1440160" cy="1241517"/>
          </a:xfrm>
          <a:prstGeom prst="triangle">
            <a:avLst/>
          </a:prstGeom>
          <a:blipFill dpi="0" rotWithShape="0">
            <a:blip r:embed="rId4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 27"/>
          <p:cNvSpPr/>
          <p:nvPr/>
        </p:nvSpPr>
        <p:spPr>
          <a:xfrm>
            <a:off x="1187624" y="313938"/>
            <a:ext cx="7635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CRM </a:t>
            </a:r>
          </a:p>
          <a:p>
            <a:pPr algn="r">
              <a:buNone/>
            </a:pP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CITY BONUS &gt; 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future</a:t>
            </a:r>
            <a:r>
              <a:rPr lang="de-AT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de-AT" sz="2400" b="1" dirty="0" err="1" smtClean="0">
                <a:solidFill>
                  <a:schemeClr val="bg1"/>
                </a:solidFill>
                <a:latin typeface="Arial Black" pitchFamily="34" charset="0"/>
              </a:rPr>
              <a:t>trends</a:t>
            </a:r>
            <a:endParaRPr lang="de-AT" sz="24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130316" y="404223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rafik 34" descr="Key Fob 20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46743">
            <a:off x="1971474" y="1703645"/>
            <a:ext cx="1291599" cy="20780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774604" y="2239675"/>
            <a:ext cx="1499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vision</a:t>
            </a:r>
            <a:endParaRPr lang="de-AT" dirty="0"/>
          </a:p>
        </p:txBody>
      </p:sp>
      <p:sp>
        <p:nvSpPr>
          <p:cNvPr id="40" name="Freihandform 39"/>
          <p:cNvSpPr/>
          <p:nvPr/>
        </p:nvSpPr>
        <p:spPr>
          <a:xfrm>
            <a:off x="5226570" y="2953810"/>
            <a:ext cx="2580432" cy="512485"/>
          </a:xfrm>
          <a:custGeom>
            <a:avLst/>
            <a:gdLst>
              <a:gd name="connsiteX0" fmla="*/ 0 w 2347912"/>
              <a:gd name="connsiteY0" fmla="*/ 33278 h 332779"/>
              <a:gd name="connsiteX1" fmla="*/ 33278 w 2347912"/>
              <a:gd name="connsiteY1" fmla="*/ 0 h 332779"/>
              <a:gd name="connsiteX2" fmla="*/ 2314634 w 2347912"/>
              <a:gd name="connsiteY2" fmla="*/ 0 h 332779"/>
              <a:gd name="connsiteX3" fmla="*/ 2347912 w 2347912"/>
              <a:gd name="connsiteY3" fmla="*/ 33278 h 332779"/>
              <a:gd name="connsiteX4" fmla="*/ 2347912 w 2347912"/>
              <a:gd name="connsiteY4" fmla="*/ 299501 h 332779"/>
              <a:gd name="connsiteX5" fmla="*/ 2314634 w 2347912"/>
              <a:gd name="connsiteY5" fmla="*/ 332779 h 332779"/>
              <a:gd name="connsiteX6" fmla="*/ 33278 w 2347912"/>
              <a:gd name="connsiteY6" fmla="*/ 332779 h 332779"/>
              <a:gd name="connsiteX7" fmla="*/ 0 w 2347912"/>
              <a:gd name="connsiteY7" fmla="*/ 299501 h 332779"/>
              <a:gd name="connsiteX8" fmla="*/ 0 w 2347912"/>
              <a:gd name="connsiteY8" fmla="*/ 33278 h 33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912" h="332779">
                <a:moveTo>
                  <a:pt x="0" y="33278"/>
                </a:moveTo>
                <a:cubicBezTo>
                  <a:pt x="0" y="14899"/>
                  <a:pt x="14899" y="0"/>
                  <a:pt x="33278" y="0"/>
                </a:cubicBezTo>
                <a:lnTo>
                  <a:pt x="2314634" y="0"/>
                </a:lnTo>
                <a:cubicBezTo>
                  <a:pt x="2333013" y="0"/>
                  <a:pt x="2347912" y="14899"/>
                  <a:pt x="2347912" y="33278"/>
                </a:cubicBezTo>
                <a:lnTo>
                  <a:pt x="2347912" y="299501"/>
                </a:lnTo>
                <a:cubicBezTo>
                  <a:pt x="2347912" y="317880"/>
                  <a:pt x="2333013" y="332779"/>
                  <a:pt x="2314634" y="332779"/>
                </a:cubicBezTo>
                <a:lnTo>
                  <a:pt x="33278" y="332779"/>
                </a:lnTo>
                <a:cubicBezTo>
                  <a:pt x="14899" y="332779"/>
                  <a:pt x="0" y="317880"/>
                  <a:pt x="0" y="299501"/>
                </a:cubicBezTo>
                <a:lnTo>
                  <a:pt x="0" y="33278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67" tIns="34512" rIns="42767" bIns="34512" numCol="1" spcCol="1270" anchor="ctr" anchorCtr="0">
            <a:noAutofit/>
          </a:bodyPr>
          <a:lstStyle/>
          <a:p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inhabitant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ihandform 40"/>
          <p:cNvSpPr/>
          <p:nvPr/>
        </p:nvSpPr>
        <p:spPr>
          <a:xfrm>
            <a:off x="5220072" y="3534783"/>
            <a:ext cx="2580432" cy="610011"/>
          </a:xfrm>
          <a:custGeom>
            <a:avLst/>
            <a:gdLst>
              <a:gd name="connsiteX0" fmla="*/ 0 w 2347912"/>
              <a:gd name="connsiteY0" fmla="*/ 33278 h 332779"/>
              <a:gd name="connsiteX1" fmla="*/ 33278 w 2347912"/>
              <a:gd name="connsiteY1" fmla="*/ 0 h 332779"/>
              <a:gd name="connsiteX2" fmla="*/ 2314634 w 2347912"/>
              <a:gd name="connsiteY2" fmla="*/ 0 h 332779"/>
              <a:gd name="connsiteX3" fmla="*/ 2347912 w 2347912"/>
              <a:gd name="connsiteY3" fmla="*/ 33278 h 332779"/>
              <a:gd name="connsiteX4" fmla="*/ 2347912 w 2347912"/>
              <a:gd name="connsiteY4" fmla="*/ 299501 h 332779"/>
              <a:gd name="connsiteX5" fmla="*/ 2314634 w 2347912"/>
              <a:gd name="connsiteY5" fmla="*/ 332779 h 332779"/>
              <a:gd name="connsiteX6" fmla="*/ 33278 w 2347912"/>
              <a:gd name="connsiteY6" fmla="*/ 332779 h 332779"/>
              <a:gd name="connsiteX7" fmla="*/ 0 w 2347912"/>
              <a:gd name="connsiteY7" fmla="*/ 299501 h 332779"/>
              <a:gd name="connsiteX8" fmla="*/ 0 w 2347912"/>
              <a:gd name="connsiteY8" fmla="*/ 33278 h 33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912" h="332779">
                <a:moveTo>
                  <a:pt x="0" y="33278"/>
                </a:moveTo>
                <a:cubicBezTo>
                  <a:pt x="0" y="14899"/>
                  <a:pt x="14899" y="0"/>
                  <a:pt x="33278" y="0"/>
                </a:cubicBezTo>
                <a:lnTo>
                  <a:pt x="2314634" y="0"/>
                </a:lnTo>
                <a:cubicBezTo>
                  <a:pt x="2333013" y="0"/>
                  <a:pt x="2347912" y="14899"/>
                  <a:pt x="2347912" y="33278"/>
                </a:cubicBezTo>
                <a:lnTo>
                  <a:pt x="2347912" y="299501"/>
                </a:lnTo>
                <a:cubicBezTo>
                  <a:pt x="2347912" y="317880"/>
                  <a:pt x="2333013" y="332779"/>
                  <a:pt x="2314634" y="332779"/>
                </a:cubicBezTo>
                <a:lnTo>
                  <a:pt x="33278" y="332779"/>
                </a:lnTo>
                <a:cubicBezTo>
                  <a:pt x="14899" y="332779"/>
                  <a:pt x="0" y="317880"/>
                  <a:pt x="0" y="299501"/>
                </a:cubicBezTo>
                <a:lnTo>
                  <a:pt x="0" y="33278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67" tIns="34512" rIns="42767" bIns="34512" numCol="1" spcCol="1270" anchor="ctr" anchorCtr="0">
            <a:noAutofit/>
          </a:bodyPr>
          <a:lstStyle/>
          <a:p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acceptence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(not just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2" name="Freihandform 41"/>
          <p:cNvSpPr/>
          <p:nvPr/>
        </p:nvSpPr>
        <p:spPr>
          <a:xfrm>
            <a:off x="5234241" y="4276832"/>
            <a:ext cx="2580432" cy="375412"/>
          </a:xfrm>
          <a:custGeom>
            <a:avLst/>
            <a:gdLst>
              <a:gd name="connsiteX0" fmla="*/ 0 w 2347912"/>
              <a:gd name="connsiteY0" fmla="*/ 33278 h 332779"/>
              <a:gd name="connsiteX1" fmla="*/ 33278 w 2347912"/>
              <a:gd name="connsiteY1" fmla="*/ 0 h 332779"/>
              <a:gd name="connsiteX2" fmla="*/ 2314634 w 2347912"/>
              <a:gd name="connsiteY2" fmla="*/ 0 h 332779"/>
              <a:gd name="connsiteX3" fmla="*/ 2347912 w 2347912"/>
              <a:gd name="connsiteY3" fmla="*/ 33278 h 332779"/>
              <a:gd name="connsiteX4" fmla="*/ 2347912 w 2347912"/>
              <a:gd name="connsiteY4" fmla="*/ 299501 h 332779"/>
              <a:gd name="connsiteX5" fmla="*/ 2314634 w 2347912"/>
              <a:gd name="connsiteY5" fmla="*/ 332779 h 332779"/>
              <a:gd name="connsiteX6" fmla="*/ 33278 w 2347912"/>
              <a:gd name="connsiteY6" fmla="*/ 332779 h 332779"/>
              <a:gd name="connsiteX7" fmla="*/ 0 w 2347912"/>
              <a:gd name="connsiteY7" fmla="*/ 299501 h 332779"/>
              <a:gd name="connsiteX8" fmla="*/ 0 w 2347912"/>
              <a:gd name="connsiteY8" fmla="*/ 33278 h 33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912" h="332779">
                <a:moveTo>
                  <a:pt x="0" y="33278"/>
                </a:moveTo>
                <a:cubicBezTo>
                  <a:pt x="0" y="14899"/>
                  <a:pt x="14899" y="0"/>
                  <a:pt x="33278" y="0"/>
                </a:cubicBezTo>
                <a:lnTo>
                  <a:pt x="2314634" y="0"/>
                </a:lnTo>
                <a:cubicBezTo>
                  <a:pt x="2333013" y="0"/>
                  <a:pt x="2347912" y="14899"/>
                  <a:pt x="2347912" y="33278"/>
                </a:cubicBezTo>
                <a:lnTo>
                  <a:pt x="2347912" y="299501"/>
                </a:lnTo>
                <a:cubicBezTo>
                  <a:pt x="2347912" y="317880"/>
                  <a:pt x="2333013" y="332779"/>
                  <a:pt x="2314634" y="332779"/>
                </a:cubicBezTo>
                <a:lnTo>
                  <a:pt x="33278" y="332779"/>
                </a:lnTo>
                <a:cubicBezTo>
                  <a:pt x="14899" y="332779"/>
                  <a:pt x="0" y="317880"/>
                  <a:pt x="0" y="299501"/>
                </a:cubicBezTo>
                <a:lnTo>
                  <a:pt x="0" y="33278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67" tIns="34512" rIns="42767" bIns="34512" numCol="1" spcCol="1270" anchor="ctr" anchorCtr="0">
            <a:noAutofit/>
          </a:bodyPr>
          <a:lstStyle/>
          <a:p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323528" y="4965562"/>
            <a:ext cx="8500007" cy="6236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Freihandform 43"/>
          <p:cNvSpPr/>
          <p:nvPr/>
        </p:nvSpPr>
        <p:spPr>
          <a:xfrm>
            <a:off x="2831041" y="4200832"/>
            <a:ext cx="1770365" cy="375412"/>
          </a:xfrm>
          <a:custGeom>
            <a:avLst/>
            <a:gdLst>
              <a:gd name="connsiteX0" fmla="*/ 0 w 2347912"/>
              <a:gd name="connsiteY0" fmla="*/ 33278 h 332779"/>
              <a:gd name="connsiteX1" fmla="*/ 33278 w 2347912"/>
              <a:gd name="connsiteY1" fmla="*/ 0 h 332779"/>
              <a:gd name="connsiteX2" fmla="*/ 2314634 w 2347912"/>
              <a:gd name="connsiteY2" fmla="*/ 0 h 332779"/>
              <a:gd name="connsiteX3" fmla="*/ 2347912 w 2347912"/>
              <a:gd name="connsiteY3" fmla="*/ 33278 h 332779"/>
              <a:gd name="connsiteX4" fmla="*/ 2347912 w 2347912"/>
              <a:gd name="connsiteY4" fmla="*/ 299501 h 332779"/>
              <a:gd name="connsiteX5" fmla="*/ 2314634 w 2347912"/>
              <a:gd name="connsiteY5" fmla="*/ 332779 h 332779"/>
              <a:gd name="connsiteX6" fmla="*/ 33278 w 2347912"/>
              <a:gd name="connsiteY6" fmla="*/ 332779 h 332779"/>
              <a:gd name="connsiteX7" fmla="*/ 0 w 2347912"/>
              <a:gd name="connsiteY7" fmla="*/ 299501 h 332779"/>
              <a:gd name="connsiteX8" fmla="*/ 0 w 2347912"/>
              <a:gd name="connsiteY8" fmla="*/ 33278 h 33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912" h="332779">
                <a:moveTo>
                  <a:pt x="0" y="33278"/>
                </a:moveTo>
                <a:cubicBezTo>
                  <a:pt x="0" y="14899"/>
                  <a:pt x="14899" y="0"/>
                  <a:pt x="33278" y="0"/>
                </a:cubicBezTo>
                <a:lnTo>
                  <a:pt x="2314634" y="0"/>
                </a:lnTo>
                <a:cubicBezTo>
                  <a:pt x="2333013" y="0"/>
                  <a:pt x="2347912" y="14899"/>
                  <a:pt x="2347912" y="33278"/>
                </a:cubicBezTo>
                <a:lnTo>
                  <a:pt x="2347912" y="299501"/>
                </a:lnTo>
                <a:cubicBezTo>
                  <a:pt x="2347912" y="317880"/>
                  <a:pt x="2333013" y="332779"/>
                  <a:pt x="2314634" y="332779"/>
                </a:cubicBezTo>
                <a:lnTo>
                  <a:pt x="33278" y="332779"/>
                </a:lnTo>
                <a:cubicBezTo>
                  <a:pt x="14899" y="332779"/>
                  <a:pt x="0" y="317880"/>
                  <a:pt x="0" y="299501"/>
                </a:cubicBezTo>
                <a:lnTo>
                  <a:pt x="0" y="33278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67" tIns="34512" rIns="42767" bIns="34512" numCol="1" spcCol="1270" anchor="ctr" anchorCtr="0">
            <a:noAutofit/>
          </a:bodyPr>
          <a:lstStyle/>
          <a:p>
            <a:r>
              <a:rPr lang="de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CRM </a:t>
            </a:r>
            <a:r>
              <a:rPr lang="de-A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NFC </a:t>
            </a:r>
            <a:r>
              <a:rPr lang="de-A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endParaRPr lang="de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ihandform 44"/>
          <p:cNvSpPr/>
          <p:nvPr/>
        </p:nvSpPr>
        <p:spPr>
          <a:xfrm>
            <a:off x="2843808" y="4687698"/>
            <a:ext cx="1770365" cy="375412"/>
          </a:xfrm>
          <a:custGeom>
            <a:avLst/>
            <a:gdLst>
              <a:gd name="connsiteX0" fmla="*/ 0 w 2347912"/>
              <a:gd name="connsiteY0" fmla="*/ 33278 h 332779"/>
              <a:gd name="connsiteX1" fmla="*/ 33278 w 2347912"/>
              <a:gd name="connsiteY1" fmla="*/ 0 h 332779"/>
              <a:gd name="connsiteX2" fmla="*/ 2314634 w 2347912"/>
              <a:gd name="connsiteY2" fmla="*/ 0 h 332779"/>
              <a:gd name="connsiteX3" fmla="*/ 2347912 w 2347912"/>
              <a:gd name="connsiteY3" fmla="*/ 33278 h 332779"/>
              <a:gd name="connsiteX4" fmla="*/ 2347912 w 2347912"/>
              <a:gd name="connsiteY4" fmla="*/ 299501 h 332779"/>
              <a:gd name="connsiteX5" fmla="*/ 2314634 w 2347912"/>
              <a:gd name="connsiteY5" fmla="*/ 332779 h 332779"/>
              <a:gd name="connsiteX6" fmla="*/ 33278 w 2347912"/>
              <a:gd name="connsiteY6" fmla="*/ 332779 h 332779"/>
              <a:gd name="connsiteX7" fmla="*/ 0 w 2347912"/>
              <a:gd name="connsiteY7" fmla="*/ 299501 h 332779"/>
              <a:gd name="connsiteX8" fmla="*/ 0 w 2347912"/>
              <a:gd name="connsiteY8" fmla="*/ 33278 h 33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912" h="332779">
                <a:moveTo>
                  <a:pt x="0" y="33278"/>
                </a:moveTo>
                <a:cubicBezTo>
                  <a:pt x="0" y="14899"/>
                  <a:pt x="14899" y="0"/>
                  <a:pt x="33278" y="0"/>
                </a:cubicBezTo>
                <a:lnTo>
                  <a:pt x="2314634" y="0"/>
                </a:lnTo>
                <a:cubicBezTo>
                  <a:pt x="2333013" y="0"/>
                  <a:pt x="2347912" y="14899"/>
                  <a:pt x="2347912" y="33278"/>
                </a:cubicBezTo>
                <a:lnTo>
                  <a:pt x="2347912" y="299501"/>
                </a:lnTo>
                <a:cubicBezTo>
                  <a:pt x="2347912" y="317880"/>
                  <a:pt x="2333013" y="332779"/>
                  <a:pt x="2314634" y="332779"/>
                </a:cubicBezTo>
                <a:lnTo>
                  <a:pt x="33278" y="332779"/>
                </a:lnTo>
                <a:cubicBezTo>
                  <a:pt x="14899" y="332779"/>
                  <a:pt x="0" y="317880"/>
                  <a:pt x="0" y="299501"/>
                </a:cubicBezTo>
                <a:lnTo>
                  <a:pt x="0" y="33278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67" tIns="34512" rIns="42767" bIns="34512" numCol="1" spcCol="1270" anchor="ctr" anchorCtr="0">
            <a:noAutofit/>
          </a:bodyPr>
          <a:lstStyle/>
          <a:p>
            <a:r>
              <a:rPr lang="de-A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loyality</a:t>
            </a:r>
            <a:r>
              <a:rPr lang="de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de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ihandform 45"/>
          <p:cNvSpPr/>
          <p:nvPr/>
        </p:nvSpPr>
        <p:spPr>
          <a:xfrm>
            <a:off x="734489" y="4647447"/>
            <a:ext cx="1770365" cy="522568"/>
          </a:xfrm>
          <a:custGeom>
            <a:avLst/>
            <a:gdLst>
              <a:gd name="connsiteX0" fmla="*/ 0 w 2347912"/>
              <a:gd name="connsiteY0" fmla="*/ 33278 h 332779"/>
              <a:gd name="connsiteX1" fmla="*/ 33278 w 2347912"/>
              <a:gd name="connsiteY1" fmla="*/ 0 h 332779"/>
              <a:gd name="connsiteX2" fmla="*/ 2314634 w 2347912"/>
              <a:gd name="connsiteY2" fmla="*/ 0 h 332779"/>
              <a:gd name="connsiteX3" fmla="*/ 2347912 w 2347912"/>
              <a:gd name="connsiteY3" fmla="*/ 33278 h 332779"/>
              <a:gd name="connsiteX4" fmla="*/ 2347912 w 2347912"/>
              <a:gd name="connsiteY4" fmla="*/ 299501 h 332779"/>
              <a:gd name="connsiteX5" fmla="*/ 2314634 w 2347912"/>
              <a:gd name="connsiteY5" fmla="*/ 332779 h 332779"/>
              <a:gd name="connsiteX6" fmla="*/ 33278 w 2347912"/>
              <a:gd name="connsiteY6" fmla="*/ 332779 h 332779"/>
              <a:gd name="connsiteX7" fmla="*/ 0 w 2347912"/>
              <a:gd name="connsiteY7" fmla="*/ 299501 h 332779"/>
              <a:gd name="connsiteX8" fmla="*/ 0 w 2347912"/>
              <a:gd name="connsiteY8" fmla="*/ 33278 h 33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912" h="332779">
                <a:moveTo>
                  <a:pt x="0" y="33278"/>
                </a:moveTo>
                <a:cubicBezTo>
                  <a:pt x="0" y="14899"/>
                  <a:pt x="14899" y="0"/>
                  <a:pt x="33278" y="0"/>
                </a:cubicBezTo>
                <a:lnTo>
                  <a:pt x="2314634" y="0"/>
                </a:lnTo>
                <a:cubicBezTo>
                  <a:pt x="2333013" y="0"/>
                  <a:pt x="2347912" y="14899"/>
                  <a:pt x="2347912" y="33278"/>
                </a:cubicBezTo>
                <a:lnTo>
                  <a:pt x="2347912" y="299501"/>
                </a:lnTo>
                <a:cubicBezTo>
                  <a:pt x="2347912" y="317880"/>
                  <a:pt x="2333013" y="332779"/>
                  <a:pt x="2314634" y="332779"/>
                </a:cubicBezTo>
                <a:lnTo>
                  <a:pt x="33278" y="332779"/>
                </a:lnTo>
                <a:cubicBezTo>
                  <a:pt x="14899" y="332779"/>
                  <a:pt x="0" y="317880"/>
                  <a:pt x="0" y="299501"/>
                </a:cubicBezTo>
                <a:lnTo>
                  <a:pt x="0" y="33278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67" tIns="34512" rIns="42767" bIns="34512" numCol="1" spcCol="1270" anchor="ctr" anchorCtr="0">
            <a:noAutofit/>
          </a:bodyPr>
          <a:lstStyle/>
          <a:p>
            <a:r>
              <a:rPr lang="de-AT" sz="1400" dirty="0">
                <a:solidFill>
                  <a:schemeClr val="bg1"/>
                </a:solidFill>
              </a:rPr>
              <a:t>CRM </a:t>
            </a:r>
            <a:r>
              <a:rPr lang="de-AT" sz="1400" dirty="0" err="1">
                <a:solidFill>
                  <a:schemeClr val="bg1"/>
                </a:solidFill>
              </a:rPr>
              <a:t>with</a:t>
            </a:r>
            <a:r>
              <a:rPr lang="de-AT" sz="1400" dirty="0">
                <a:solidFill>
                  <a:schemeClr val="bg1"/>
                </a:solidFill>
              </a:rPr>
              <a:t> RFID </a:t>
            </a:r>
            <a:r>
              <a:rPr lang="de-AT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endParaRPr lang="de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Tablet Mockup 201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1700808"/>
            <a:ext cx="5216383" cy="3528392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0" y="226326"/>
            <a:ext cx="9144000" cy="864096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vantGarde Md BT" pitchFamily="34" charset="0"/>
            </a:endParaRPr>
          </a:p>
        </p:txBody>
      </p:sp>
      <p:sp>
        <p:nvSpPr>
          <p:cNvPr id="19" name="Gleichschenkliges Dreieck 18"/>
          <p:cNvSpPr/>
          <p:nvPr/>
        </p:nvSpPr>
        <p:spPr>
          <a:xfrm>
            <a:off x="5759624" y="4031483"/>
            <a:ext cx="3744416" cy="3227944"/>
          </a:xfrm>
          <a:prstGeom prst="triangle">
            <a:avLst/>
          </a:prstGeom>
          <a:noFill/>
          <a:ln>
            <a:solidFill>
              <a:schemeClr val="bg1"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Gleichschenkliges Dreieck 19"/>
          <p:cNvSpPr/>
          <p:nvPr/>
        </p:nvSpPr>
        <p:spPr>
          <a:xfrm>
            <a:off x="6300192" y="4005064"/>
            <a:ext cx="3024336" cy="2607186"/>
          </a:xfrm>
          <a:prstGeom prst="triangle">
            <a:avLst/>
          </a:prstGeom>
          <a:solidFill>
            <a:srgbClr val="54A268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Gleichschenkliges Dreieck 20"/>
          <p:cNvSpPr/>
          <p:nvPr/>
        </p:nvSpPr>
        <p:spPr>
          <a:xfrm>
            <a:off x="5338093" y="4069623"/>
            <a:ext cx="3024336" cy="2607186"/>
          </a:xfrm>
          <a:prstGeom prst="triangle">
            <a:avLst/>
          </a:prstGeom>
          <a:solidFill>
            <a:srgbClr val="54A268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Gleichschenkliges Dreieck 21"/>
          <p:cNvSpPr/>
          <p:nvPr/>
        </p:nvSpPr>
        <p:spPr>
          <a:xfrm rot="10800000">
            <a:off x="6119664" y="2852936"/>
            <a:ext cx="1169410" cy="1008112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Gleichschenkliges Dreieck 22"/>
          <p:cNvSpPr/>
          <p:nvPr/>
        </p:nvSpPr>
        <p:spPr>
          <a:xfrm>
            <a:off x="6911752" y="2204864"/>
            <a:ext cx="1744390" cy="1503784"/>
          </a:xfrm>
          <a:prstGeom prst="triangle">
            <a:avLst/>
          </a:prstGeom>
          <a:solidFill>
            <a:srgbClr val="54A26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Gleichschenkliges Dreieck 23"/>
          <p:cNvSpPr/>
          <p:nvPr/>
        </p:nvSpPr>
        <p:spPr>
          <a:xfrm rot="10800000">
            <a:off x="7055768" y="4005064"/>
            <a:ext cx="1620688" cy="139714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leichschenkliges Dreieck 15"/>
          <p:cNvSpPr/>
          <p:nvPr/>
        </p:nvSpPr>
        <p:spPr>
          <a:xfrm rot="10800000">
            <a:off x="0" y="116632"/>
            <a:ext cx="4464496" cy="3848704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Gleichschenkliges Dreieck 16"/>
          <p:cNvSpPr/>
          <p:nvPr/>
        </p:nvSpPr>
        <p:spPr>
          <a:xfrm rot="10800000">
            <a:off x="-432048" y="908720"/>
            <a:ext cx="2880320" cy="2483035"/>
          </a:xfrm>
          <a:prstGeom prst="triangle">
            <a:avLst/>
          </a:prstGeom>
          <a:solidFill>
            <a:srgbClr val="54A268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Gleichschenkliges Dreieck 17"/>
          <p:cNvSpPr/>
          <p:nvPr/>
        </p:nvSpPr>
        <p:spPr>
          <a:xfrm rot="10800000">
            <a:off x="-360040" y="-140303"/>
            <a:ext cx="5184576" cy="4469462"/>
          </a:xfrm>
          <a:prstGeom prst="triangle">
            <a:avLst/>
          </a:prstGeom>
          <a:noFill/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467544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</a:rPr>
              <a:t>RETAIL </a:t>
            </a: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</a:rPr>
              <a:t>DIGITIZATION </a:t>
            </a: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de-AT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</a:rPr>
              <a:t>„TABLETS at </a:t>
            </a:r>
            <a:r>
              <a:rPr lang="de-AT" sz="2800" b="1" dirty="0" err="1" smtClean="0">
                <a:solidFill>
                  <a:schemeClr val="bg1"/>
                </a:solidFill>
                <a:latin typeface="Arial Black" pitchFamily="34" charset="0"/>
              </a:rPr>
              <a:t>the</a:t>
            </a:r>
            <a:r>
              <a:rPr lang="de-AT" sz="2800" b="1" dirty="0" smtClean="0">
                <a:solidFill>
                  <a:schemeClr val="bg1"/>
                </a:solidFill>
                <a:latin typeface="Arial Black" pitchFamily="34" charset="0"/>
              </a:rPr>
              <a:t> POS“</a:t>
            </a:r>
            <a:endParaRPr lang="de-AT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" name="Gleichschenkliges Dreieck 24"/>
          <p:cNvSpPr/>
          <p:nvPr/>
        </p:nvSpPr>
        <p:spPr>
          <a:xfrm rot="10800000">
            <a:off x="611560" y="148531"/>
            <a:ext cx="1440160" cy="1241517"/>
          </a:xfrm>
          <a:prstGeom prst="triangle">
            <a:avLst/>
          </a:prstGeom>
          <a:blipFill dpi="0" rotWithShape="0">
            <a:blip r:embed="rId4" cstate="print"/>
            <a:srcRect/>
            <a:stretch>
              <a:fillRect l="-1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Textfeld 27"/>
          <p:cNvSpPr txBox="1"/>
          <p:nvPr/>
        </p:nvSpPr>
        <p:spPr>
          <a:xfrm>
            <a:off x="5652120" y="1628800"/>
            <a:ext cx="3059832" cy="553998"/>
          </a:xfrm>
          <a:prstGeom prst="accentBorderCallout1">
            <a:avLst>
              <a:gd name="adj1" fmla="val 55204"/>
              <a:gd name="adj2" fmla="val -2853"/>
              <a:gd name="adj3" fmla="val 106424"/>
              <a:gd name="adj4" fmla="val -30284"/>
            </a:avLst>
          </a:prstGeom>
          <a:solidFill>
            <a:srgbClr val="548A5D">
              <a:alpha val="70000"/>
            </a:srgbClr>
          </a:solidFill>
          <a:ln w="127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de-AT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ustomer</a:t>
            </a:r>
            <a:r>
              <a:rPr lang="de-A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relation</a:t>
            </a:r>
            <a:r>
              <a:rPr lang="de-AT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</a:t>
            </a:r>
            <a:r>
              <a:rPr lang="de-A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lnSpc>
                <a:spcPts val="1800"/>
              </a:lnSpc>
            </a:pPr>
            <a:r>
              <a:rPr lang="de-A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CITY BONUS</a:t>
            </a:r>
            <a:endParaRPr lang="de-A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652120" y="2348880"/>
            <a:ext cx="3059832" cy="557204"/>
          </a:xfrm>
          <a:prstGeom prst="accentBorderCallout1">
            <a:avLst>
              <a:gd name="adj1" fmla="val 40449"/>
              <a:gd name="adj2" fmla="val -2853"/>
              <a:gd name="adj3" fmla="val 64763"/>
              <a:gd name="adj4" fmla="val -23263"/>
            </a:avLst>
          </a:prstGeom>
          <a:solidFill>
            <a:srgbClr val="548A5D">
              <a:alpha val="70000"/>
            </a:srgb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de-AT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AT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rader</a:t>
            </a:r>
            <a:r>
              <a:rPr lang="de-A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</a:t>
            </a:r>
            <a:endParaRPr lang="de-A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800"/>
              </a:lnSpc>
            </a:pPr>
            <a:r>
              <a:rPr lang="de-AT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AT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ewstool</a:t>
            </a:r>
            <a:r>
              <a:rPr lang="de-A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(SMS)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5652120" y="3068960"/>
            <a:ext cx="3059832" cy="784830"/>
          </a:xfrm>
          <a:prstGeom prst="accentBorderCallout1">
            <a:avLst>
              <a:gd name="adj1" fmla="val 48260"/>
              <a:gd name="adj2" fmla="val -3024"/>
              <a:gd name="adj3" fmla="val 53321"/>
              <a:gd name="adj4" fmla="val -19028"/>
            </a:avLst>
          </a:prstGeom>
          <a:solidFill>
            <a:srgbClr val="548A5D">
              <a:alpha val="70000"/>
            </a:srgbClr>
          </a:solidFill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de-AT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de-A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obile application</a:t>
            </a:r>
          </a:p>
          <a:p>
            <a:pPr algn="r">
              <a:lnSpc>
                <a:spcPts val="1800"/>
              </a:lnSpc>
            </a:pPr>
            <a:r>
              <a:rPr lang="de-A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VILLACH CITY APP</a:t>
            </a:r>
            <a:br>
              <a:rPr lang="de-A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AT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(collection passport, City Bonus)</a:t>
            </a:r>
            <a:endParaRPr lang="de-AT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652120" y="4221088"/>
            <a:ext cx="3059832" cy="557204"/>
          </a:xfrm>
          <a:prstGeom prst="accentBorderCallout1">
            <a:avLst>
              <a:gd name="adj1" fmla="val 42737"/>
              <a:gd name="adj2" fmla="val -2465"/>
              <a:gd name="adj3" fmla="val 4311"/>
              <a:gd name="adj4" fmla="val -23503"/>
            </a:avLst>
          </a:prstGeom>
          <a:solidFill>
            <a:srgbClr val="C00000">
              <a:alpha val="56000"/>
            </a:srgbClr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de-AT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de-A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ocal </a:t>
            </a:r>
            <a:r>
              <a:rPr lang="de-AT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ommerce</a:t>
            </a:r>
          </a:p>
          <a:p>
            <a:pPr algn="r">
              <a:lnSpc>
                <a:spcPts val="1800"/>
              </a:lnSpc>
            </a:pPr>
            <a:r>
              <a:rPr lang="de-A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„search – find - shop!“</a:t>
            </a:r>
            <a:endParaRPr lang="de-AT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652120" y="4950598"/>
            <a:ext cx="3059832" cy="557204"/>
          </a:xfrm>
          <a:prstGeom prst="accentBorderCallout1">
            <a:avLst>
              <a:gd name="adj1" fmla="val 34373"/>
              <a:gd name="adj2" fmla="val -3024"/>
              <a:gd name="adj3" fmla="val -22032"/>
              <a:gd name="adj4" fmla="val -24462"/>
            </a:avLst>
          </a:prstGeom>
          <a:solidFill>
            <a:srgbClr val="C00000">
              <a:alpha val="56000"/>
            </a:srgbClr>
          </a:solidFill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de-AT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de-A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obile application</a:t>
            </a:r>
          </a:p>
          <a:p>
            <a:pPr algn="r">
              <a:lnSpc>
                <a:spcPts val="1800"/>
              </a:lnSpc>
            </a:pPr>
            <a:r>
              <a:rPr lang="de-AT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A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ranslation tool</a:t>
            </a:r>
            <a:endParaRPr lang="de-AT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543050" y="5533993"/>
            <a:ext cx="3275856" cy="557204"/>
          </a:xfrm>
          <a:prstGeom prst="accentBorderCallout1">
            <a:avLst>
              <a:gd name="adj1" fmla="val 24380"/>
              <a:gd name="adj2" fmla="val 102293"/>
              <a:gd name="adj3" fmla="val -107091"/>
              <a:gd name="adj4" fmla="val 92157"/>
            </a:avLst>
          </a:prstGeom>
          <a:solidFill>
            <a:srgbClr val="C00000">
              <a:alpha val="58000"/>
            </a:srgbClr>
          </a:solidFill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de-AT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AT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ustomer</a:t>
            </a:r>
            <a:r>
              <a:rPr lang="de-A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</a:t>
            </a:r>
            <a:endParaRPr lang="de-A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ts val="1800"/>
              </a:lnSpc>
            </a:pPr>
            <a:r>
              <a:rPr lang="de-A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CITY BOX</a:t>
            </a:r>
            <a:endParaRPr lang="de-AT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332463" y="5618043"/>
            <a:ext cx="188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err="1" smtClean="0">
                <a:solidFill>
                  <a:schemeClr val="bg1"/>
                </a:solidFill>
              </a:rPr>
              <a:t>vision</a:t>
            </a:r>
            <a:endParaRPr lang="de-A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847</Words>
  <Application>Microsoft Office PowerPoint</Application>
  <PresentationFormat>Bildschirmpräsentation (4:3)</PresentationFormat>
  <Paragraphs>332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AvantGarde Md BT</vt:lpstr>
      <vt:lpstr>Calibri</vt:lpstr>
      <vt:lpstr>Webdings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 Villach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„Die digitale Handelsstadt“</dc:title>
  <dc:creator>Magistrat Villach</dc:creator>
  <cp:lastModifiedBy>Stadtmarketing Ines Wiggisser</cp:lastModifiedBy>
  <cp:revision>244</cp:revision>
  <cp:lastPrinted>2017-03-23T12:23:22Z</cp:lastPrinted>
  <dcterms:created xsi:type="dcterms:W3CDTF">2016-01-21T09:44:58Z</dcterms:created>
  <dcterms:modified xsi:type="dcterms:W3CDTF">2017-03-24T10:42:06Z</dcterms:modified>
</cp:coreProperties>
</file>